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3" r:id="rId2"/>
    <p:sldId id="278" r:id="rId3"/>
    <p:sldId id="271" r:id="rId4"/>
    <p:sldId id="272" r:id="rId5"/>
    <p:sldId id="273" r:id="rId6"/>
    <p:sldId id="274" r:id="rId7"/>
    <p:sldId id="281" r:id="rId8"/>
    <p:sldId id="282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7" r:id="rId18"/>
    <p:sldId id="258" r:id="rId19"/>
    <p:sldId id="261" r:id="rId20"/>
    <p:sldId id="259" r:id="rId21"/>
    <p:sldId id="262" r:id="rId22"/>
    <p:sldId id="260" r:id="rId23"/>
    <p:sldId id="284" r:id="rId24"/>
    <p:sldId id="285" r:id="rId25"/>
    <p:sldId id="275" r:id="rId26"/>
    <p:sldId id="276" r:id="rId27"/>
    <p:sldId id="277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2832" autoAdjust="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\Downloads\Courb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\Downloads\Courb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Courbe</a:t>
            </a:r>
            <a:r>
              <a:rPr lang="fr-FR" baseline="0"/>
              <a:t> valeurs de sorties du télémètre en fonction de la distance (en cm) </a:t>
            </a:r>
            <a:endParaRPr lang="fr-FR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power"/>
            <c:dispRSqr val="0"/>
            <c:dispEq val="0"/>
          </c:trendline>
          <c:xVal>
            <c:numRef>
              <c:f>[Courbe.xlsx]Feuil1!$A$2:$A$7</c:f>
              <c:numCache>
                <c:formatCode>General</c:formatCode>
                <c:ptCount val="6"/>
                <c:pt idx="0">
                  <c:v>510</c:v>
                </c:pt>
                <c:pt idx="1">
                  <c:v>298</c:v>
                </c:pt>
                <c:pt idx="2">
                  <c:v>242</c:v>
                </c:pt>
                <c:pt idx="3">
                  <c:v>208</c:v>
                </c:pt>
                <c:pt idx="4">
                  <c:v>191</c:v>
                </c:pt>
                <c:pt idx="5">
                  <c:v>187</c:v>
                </c:pt>
              </c:numCache>
            </c:numRef>
          </c:xVal>
          <c:yVal>
            <c:numRef>
              <c:f>[Courbe.xlsx]Feuil1!$B$2:$B$7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71264"/>
        <c:axId val="103871824"/>
      </c:scatterChart>
      <c:valAx>
        <c:axId val="10387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Valeurs de sorties du télémètre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3871824"/>
        <c:crosses val="autoZero"/>
        <c:crossBetween val="midCat"/>
      </c:valAx>
      <c:valAx>
        <c:axId val="103871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</a:t>
                </a:r>
                <a:r>
                  <a:rPr lang="fr-FR" baseline="0"/>
                  <a:t> en centimètre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3871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Courbe</a:t>
            </a:r>
            <a:r>
              <a:rPr lang="fr-FR" baseline="0"/>
              <a:t> de la distance en fonction de 1/valeurs de sorties du télémètre</a:t>
            </a:r>
            <a:endParaRPr lang="fr-FR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0.38775874890638701"/>
                  <c:y val="-7.0907699037620425E-2"/>
                </c:manualLayout>
              </c:layout>
              <c:numFmt formatCode="General" sourceLinked="0"/>
            </c:trendlineLbl>
          </c:trendline>
          <c:xVal>
            <c:numRef>
              <c:f>[Courbe.xlsx]Feuil1!$B$2:$B$9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</c:numCache>
            </c:numRef>
          </c:xVal>
          <c:yVal>
            <c:numRef>
              <c:f>[Courbe.xlsx]Feuil1!$C$2:$C$9</c:f>
              <c:numCache>
                <c:formatCode>General</c:formatCode>
                <c:ptCount val="8"/>
                <c:pt idx="0">
                  <c:v>1.960784313725491E-3</c:v>
                </c:pt>
                <c:pt idx="1">
                  <c:v>3.355704697986581E-3</c:v>
                </c:pt>
                <c:pt idx="2">
                  <c:v>4.1322314049586813E-3</c:v>
                </c:pt>
                <c:pt idx="3">
                  <c:v>4.8076923076923123E-3</c:v>
                </c:pt>
                <c:pt idx="4">
                  <c:v>5.2356020942408519E-3</c:v>
                </c:pt>
                <c:pt idx="5">
                  <c:v>5.3475935828877002E-3</c:v>
                </c:pt>
                <c:pt idx="7">
                  <c:v>2.6315789473684214E-3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15600"/>
        <c:axId val="153892464"/>
      </c:scatterChart>
      <c:valAx>
        <c:axId val="10381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</a:t>
                </a:r>
                <a:r>
                  <a:rPr lang="fr-FR" baseline="0"/>
                  <a:t> en centimètre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892464"/>
        <c:crosses val="autoZero"/>
        <c:crossBetween val="midCat"/>
      </c:valAx>
      <c:valAx>
        <c:axId val="153892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1/valeurs de sorties du télémètre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3815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B1EA-CA78-4FD9-A2F0-EFAA980F3193}" type="datetimeFigureOut">
              <a:rPr lang="fr-FR" smtClean="0"/>
              <a:pPr/>
              <a:t>10/06/2015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1952-AC0B-4E17-8F52-5B60177CE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</a:t>
            </a:r>
            <a:r>
              <a:rPr lang="fr-FR" smtClean="0"/>
              <a:t>avr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C8DC-7A05-47A6-9DE9-DD8A7075CC8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0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</a:t>
            </a:r>
            <a:r>
              <a:rPr lang="fr-FR" smtClean="0"/>
              <a:t>avr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C8DC-7A05-47A6-9DE9-DD8A7075CC8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0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109CFA-649A-4CDA-80FE-168AD11BFA51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8311-8E68-4D49-8228-09B81BE1E50A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DA02-781F-455F-849B-05D4C8A14555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093-B662-47FF-B690-7D45B92B608F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446A-F866-460D-8E99-807749394099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B7D5-71C2-4582-BF5A-4D4BD3675AC8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D4D435-E618-484C-9DB9-54295E422A84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52E7D3-8428-4F19-960B-80EB205C22C4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2D55-63E1-4265-8F65-65216029D199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0328-AD40-4848-B170-BFE06BAE1D85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2AF7-8DB5-488C-9332-CD7B93D0FEFE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E1D062-2A0F-4AAB-BCC0-1056DDCE594B}" type="datetime1">
              <a:rPr lang="fr-FR" smtClean="0"/>
              <a:pPr/>
              <a:t>10/06/2015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1CB24B-1930-4142-9BB2-0B4FD850C5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AAA735Ra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458200" cy="1470025"/>
          </a:xfrm>
        </p:spPr>
        <p:txBody>
          <a:bodyPr/>
          <a:lstStyle/>
          <a:p>
            <a:r>
              <a:rPr lang="fr-FR" dirty="0" smtClean="0"/>
              <a:t>Projet Robotique: réalisation de robots suiveur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6419056" cy="262540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Jimmy Boulanger</a:t>
            </a:r>
          </a:p>
          <a:p>
            <a:r>
              <a:rPr lang="fr-FR" smtClean="0"/>
              <a:t>Yoann </a:t>
            </a:r>
            <a:r>
              <a:rPr lang="fr-FR" dirty="0" err="1" smtClean="0"/>
              <a:t>Boussit</a:t>
            </a:r>
            <a:endParaRPr lang="fr-FR" dirty="0" smtClean="0"/>
          </a:p>
          <a:p>
            <a:r>
              <a:rPr lang="fr-FR" dirty="0" smtClean="0"/>
              <a:t>Léa Chantemesse</a:t>
            </a:r>
          </a:p>
          <a:p>
            <a:r>
              <a:rPr lang="fr-FR" dirty="0" smtClean="0"/>
              <a:t>Mehdi El </a:t>
            </a:r>
            <a:r>
              <a:rPr lang="fr-FR" dirty="0" err="1" smtClean="0"/>
              <a:t>Azrak</a:t>
            </a:r>
            <a:endParaRPr lang="fr-FR" dirty="0" smtClean="0"/>
          </a:p>
          <a:p>
            <a:r>
              <a:rPr lang="fr-FR" dirty="0" smtClean="0"/>
              <a:t>Axel </a:t>
            </a:r>
            <a:r>
              <a:rPr lang="fr-FR" dirty="0" err="1" smtClean="0"/>
              <a:t>Lebreton</a:t>
            </a:r>
            <a:endParaRPr lang="fr-FR" dirty="0" smtClean="0"/>
          </a:p>
          <a:p>
            <a:r>
              <a:rPr lang="fr-FR" dirty="0" smtClean="0"/>
              <a:t>Cyril Maillot</a:t>
            </a:r>
          </a:p>
          <a:p>
            <a:r>
              <a:rPr lang="fr-FR" dirty="0" smtClean="0"/>
              <a:t>Charlotte </a:t>
            </a:r>
            <a:r>
              <a:rPr lang="fr-FR" dirty="0" err="1" smtClean="0"/>
              <a:t>Milanetto</a:t>
            </a:r>
            <a:endParaRPr lang="fr-FR" dirty="0" smtClean="0"/>
          </a:p>
          <a:p>
            <a:r>
              <a:rPr lang="fr-FR" dirty="0" err="1" smtClean="0"/>
              <a:t>Safae</a:t>
            </a:r>
            <a:r>
              <a:rPr lang="fr-FR" dirty="0" smtClean="0"/>
              <a:t> </a:t>
            </a:r>
            <a:r>
              <a:rPr lang="fr-FR" dirty="0" err="1" smtClean="0"/>
              <a:t>Habsati</a:t>
            </a:r>
            <a:endParaRPr lang="fr-FR" dirty="0" smtClean="0"/>
          </a:p>
          <a:p>
            <a:r>
              <a:rPr lang="fr-FR" dirty="0" smtClean="0"/>
              <a:t>Flora </a:t>
            </a:r>
            <a:r>
              <a:rPr lang="fr-FR" dirty="0" err="1" smtClean="0"/>
              <a:t>Tran</a:t>
            </a:r>
            <a:endParaRPr lang="fr-FR" dirty="0" smtClean="0"/>
          </a:p>
        </p:txBody>
      </p:sp>
      <p:pic>
        <p:nvPicPr>
          <p:cNvPr id="6" name="Image 5" descr="robo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066729"/>
            <a:ext cx="1691680" cy="2791272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212976"/>
            <a:ext cx="1728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Valeur infinie</a:t>
            </a:r>
            <a:r>
              <a:rPr lang="fr-FR" dirty="0" smtClean="0"/>
              <a:t> : 340</a:t>
            </a:r>
            <a:endParaRPr lang="fr-FR" u="sng" dirty="0"/>
          </a:p>
        </p:txBody>
      </p:sp>
      <p:graphicFrame>
        <p:nvGraphicFramePr>
          <p:cNvPr id="10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06152"/>
              </p:ext>
            </p:extLst>
          </p:nvPr>
        </p:nvGraphicFramePr>
        <p:xfrm>
          <a:off x="1331640" y="1916832"/>
          <a:ext cx="5742384" cy="458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531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Graphic spid="10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2129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Equation</a:t>
            </a:r>
            <a:r>
              <a:rPr lang="fr-FR" dirty="0" smtClean="0"/>
              <a:t> :</a:t>
            </a:r>
          </a:p>
          <a:p>
            <a:pPr algn="ctr"/>
            <a:r>
              <a:rPr lang="fr-FR" dirty="0" smtClean="0"/>
              <a:t>x = 1000y - 18</a:t>
            </a:r>
            <a:endParaRPr lang="fr-FR" dirty="0"/>
          </a:p>
        </p:txBody>
      </p:sp>
      <p:graphicFrame>
        <p:nvGraphicFramePr>
          <p:cNvPr id="8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382432"/>
              </p:ext>
            </p:extLst>
          </p:nvPr>
        </p:nvGraphicFramePr>
        <p:xfrm>
          <a:off x="989550" y="1804986"/>
          <a:ext cx="5654137" cy="44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6296" y="42474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Valeur infinie</a:t>
            </a:r>
            <a:r>
              <a:rPr lang="fr-FR" dirty="0" smtClean="0"/>
              <a:t> :</a:t>
            </a:r>
          </a:p>
          <a:p>
            <a:pPr algn="ctr"/>
            <a:r>
              <a:rPr lang="fr-FR" dirty="0" smtClean="0"/>
              <a:t>11,4 cm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6084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8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Contrainte du matériel</a:t>
            </a:r>
          </a:p>
          <a:p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Détection infinie </a:t>
            </a:r>
            <a:r>
              <a:rPr lang="fr-FR" sz="2400" dirty="0" smtClean="0">
                <a:sym typeface="Wingdings" panose="05000000000000000000" pitchFamily="2" charset="2"/>
              </a:rPr>
              <a:t> renvoie environ 11,5cm</a:t>
            </a:r>
            <a:endParaRPr lang="fr-FR" sz="2000" dirty="0" smtClean="0"/>
          </a:p>
          <a:p>
            <a:pPr marL="109728" indent="0">
              <a:buNone/>
            </a:pPr>
            <a:endParaRPr lang="fr-FR" sz="2400" dirty="0" smtClean="0"/>
          </a:p>
          <a:p>
            <a:pPr marL="109728" indent="0">
              <a:buNone/>
            </a:pPr>
            <a:r>
              <a:rPr lang="fr-FR" sz="2400" dirty="0" smtClean="0"/>
              <a:t>	Détection correcte à environ 10cm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340768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400" dirty="0" smtClean="0"/>
              <a:t>Paramétrage télémètre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215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 </a:t>
            </a:r>
            <a:endParaRPr lang="fr-FR" dirty="0"/>
          </a:p>
        </p:txBody>
      </p:sp>
      <p:pic>
        <p:nvPicPr>
          <p:cNvPr id="1026" name="Picture 2" descr="http://docu.arpitania.eu/images/thumb/1/1e/Image_Robot2_Jour3.png/300px-Image_Robot2_Jour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88" y="2180325"/>
            <a:ext cx="4746823" cy="411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1</a:t>
            </a:r>
            <a:endParaRPr lang="fr-FR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2</a:t>
            </a:r>
            <a:endParaRPr lang="fr-FR" u="sng" dirty="0"/>
          </a:p>
        </p:txBody>
      </p:sp>
      <p:pic>
        <p:nvPicPr>
          <p:cNvPr id="2050" name="Picture 2" descr="http://docu.arpitania.eu/images/c/c9/Image_robot_Jou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813203"/>
            <a:ext cx="5112568" cy="31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6924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3212976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Option 3</a:t>
            </a:r>
            <a:endParaRPr lang="fr-FR" u="sng" dirty="0"/>
          </a:p>
        </p:txBody>
      </p:sp>
      <p:pic>
        <p:nvPicPr>
          <p:cNvPr id="3074" name="Picture 2" descr="http://docu.arpitania.eu/images/thumb/1/1d/Image_Robot_Jour4.png/300px-Image_Robot_Jour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720244" cy="33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1340768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400" dirty="0" smtClean="0"/>
              <a:t> Configuration des télémètres</a:t>
            </a: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8665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850776"/>
          </a:xfrm>
        </p:spPr>
        <p:txBody>
          <a:bodyPr>
            <a:normAutofit/>
          </a:bodyPr>
          <a:lstStyle/>
          <a:p>
            <a:r>
              <a:rPr lang="fr-FR" dirty="0" smtClean="0"/>
              <a:t>II/ Mise en place des robots</a:t>
            </a:r>
            <a:endParaRPr lang="fr-FR" dirty="0"/>
          </a:p>
        </p:txBody>
      </p:sp>
      <p:grpSp>
        <p:nvGrpSpPr>
          <p:cNvPr id="3" name="Group 8"/>
          <p:cNvGrpSpPr/>
          <p:nvPr/>
        </p:nvGrpSpPr>
        <p:grpSpPr>
          <a:xfrm>
            <a:off x="3311860" y="1628800"/>
            <a:ext cx="3096344" cy="806093"/>
            <a:chOff x="3311860" y="1988839"/>
            <a:chExt cx="3096344" cy="806093"/>
          </a:xfrm>
        </p:grpSpPr>
        <p:sp>
          <p:nvSpPr>
            <p:cNvPr id="4" name="Rounded Rectangle 3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Choix du port connexion télémètre/</a:t>
              </a:r>
              <a:r>
                <a:rPr lang="fr-FR" dirty="0" err="1"/>
                <a:t>A</a:t>
              </a:r>
              <a:r>
                <a:rPr lang="fr-FR" dirty="0" err="1" smtClean="0"/>
                <a:t>rduino</a:t>
              </a:r>
              <a:endParaRPr lang="fr-FR" dirty="0"/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3311860" y="2622908"/>
            <a:ext cx="3096344" cy="806093"/>
            <a:chOff x="3311860" y="1988839"/>
            <a:chExt cx="3096344" cy="806093"/>
          </a:xfrm>
        </p:grpSpPr>
        <p:sp>
          <p:nvSpPr>
            <p:cNvPr id="11" name="Rounded Rectangle 10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Lecture de la valeur envoyée par le télémètre</a:t>
              </a:r>
              <a:endParaRPr lang="fr-FR" dirty="0"/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311860" y="3645025"/>
            <a:ext cx="3096344" cy="806093"/>
            <a:chOff x="3311860" y="1988839"/>
            <a:chExt cx="3096344" cy="806093"/>
          </a:xfrm>
        </p:grpSpPr>
        <p:sp>
          <p:nvSpPr>
            <p:cNvPr id="14" name="Rounded Rectangle 13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Calcul de la moyenne des valeurs sur 500 itérations</a:t>
              </a:r>
              <a:endParaRPr lang="fr-FR" dirty="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3351240" y="4653137"/>
            <a:ext cx="3096344" cy="806093"/>
            <a:chOff x="3311860" y="1988839"/>
            <a:chExt cx="3096344" cy="806093"/>
          </a:xfrm>
        </p:grpSpPr>
        <p:sp>
          <p:nvSpPr>
            <p:cNvPr id="17" name="Rounded Rectangle 16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Affichage de cette valeur moyenne</a:t>
              </a:r>
              <a:endParaRPr lang="fr-FR" dirty="0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3347864" y="5661249"/>
            <a:ext cx="3096344" cy="806093"/>
            <a:chOff x="3311860" y="1988839"/>
            <a:chExt cx="3096344" cy="806093"/>
          </a:xfrm>
        </p:grpSpPr>
        <p:sp>
          <p:nvSpPr>
            <p:cNvPr id="20" name="Rounded Rectangle 19"/>
            <p:cNvSpPr/>
            <p:nvPr/>
          </p:nvSpPr>
          <p:spPr>
            <a:xfrm>
              <a:off x="3347864" y="1988839"/>
              <a:ext cx="3024336" cy="80609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1860" y="2068405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Conditions en fonction des actions à effectuer</a:t>
              </a:r>
              <a:endParaRPr lang="fr-FR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860032" y="2434893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60032" y="3435447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60032" y="4451118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0032" y="5459230"/>
            <a:ext cx="0" cy="209578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60032" y="2492896"/>
            <a:ext cx="2592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60032" y="3494562"/>
            <a:ext cx="2592288" cy="6446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52320" y="2492896"/>
            <a:ext cx="0" cy="10081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4756" y="2429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If i = 500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2195736" y="24847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If i != 500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i++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95536" y="1124744"/>
            <a:ext cx="827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+mj-lt"/>
              <a:buAutoNum type="arabicPeriod" startAt="4"/>
            </a:pPr>
            <a:r>
              <a:rPr lang="fr-FR" sz="2400" dirty="0" smtClean="0"/>
              <a:t>Algorithme de lecture de la valeur de sortie du télémètre</a:t>
            </a:r>
            <a:endParaRPr lang="fr-FR" sz="2400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002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37" name="Image 36" descr="J4_Cas2Ord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9144000" cy="268735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pic>
        <p:nvPicPr>
          <p:cNvPr id="13" name="Image 12" descr="J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1224"/>
            <a:ext cx="9144000" cy="470677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r>
              <a:rPr lang="fr-FR" dirty="0" smtClean="0"/>
              <a:t>Problèmes rencontrés</a:t>
            </a:r>
          </a:p>
          <a:p>
            <a:pPr marL="806958" lvl="1" indent="-514350"/>
            <a:r>
              <a:rPr lang="fr-FR" dirty="0" smtClean="0"/>
              <a:t>Latence entre les robots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3PAAA735Ra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6344" y="334205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882552" cy="1066800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36504"/>
          </a:xfrm>
        </p:spPr>
        <p:txBody>
          <a:bodyPr>
            <a:noAutofit/>
          </a:bodyPr>
          <a:lstStyle/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Analyse du sujet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Cahier des charges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Diagramme APTE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Schéma Fonctionnel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Description du matériel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/>
              <a:t>Robots maître/</a:t>
            </a:r>
            <a:r>
              <a:rPr lang="fr-FR" sz="1200" dirty="0" smtClean="0"/>
              <a:t>esclave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 Mise en place du robot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Connexion entre les éléments des robots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Paramétrage du télémètre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Configuration du télémètre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Algorithme de lecture de la valeur de sortie du télémètre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Mise en œuvre du projet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1</a:t>
            </a:r>
            <a:r>
              <a:rPr lang="fr-FR" sz="1200" baseline="30000" dirty="0" smtClean="0"/>
              <a:t>e</a:t>
            </a:r>
            <a:r>
              <a:rPr lang="fr-FR" sz="1200" dirty="0" smtClean="0"/>
              <a:t> approche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Approche finale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Difficultés et pistes d’amélioration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100" dirty="0" smtClean="0"/>
              <a:t>Difficultés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100" dirty="0" smtClean="0"/>
              <a:t>Pistes d’amélioration</a:t>
            </a:r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r>
              <a:rPr lang="fr-FR" sz="1200" dirty="0" smtClean="0"/>
              <a:t>Gestion de projet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Equipe</a:t>
            </a:r>
          </a:p>
          <a:p>
            <a:pPr marL="973836" lvl="1" indent="-571500">
              <a:buFont typeface="+mj-lt"/>
              <a:buAutoNum type="arabicPeriod"/>
            </a:pPr>
            <a:r>
              <a:rPr lang="fr-FR" sz="1200" dirty="0" smtClean="0"/>
              <a:t>Difficultés rencontrées</a:t>
            </a:r>
          </a:p>
          <a:p>
            <a:pPr marL="681228" indent="-571500">
              <a:buNone/>
            </a:pPr>
            <a:endParaRPr lang="fr-FR" sz="1200" dirty="0" smtClean="0"/>
          </a:p>
          <a:p>
            <a:pPr marL="681228" indent="-571500">
              <a:buNone/>
            </a:pPr>
            <a:r>
              <a:rPr lang="fr-FR" sz="1200" dirty="0" smtClean="0"/>
              <a:t>Conclusion</a:t>
            </a:r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973836" lvl="1" indent="-571500">
              <a:buFont typeface="+mj-lt"/>
              <a:buAutoNum type="arabicPeriod"/>
            </a:pPr>
            <a:endParaRPr lang="fr-FR" sz="1200" dirty="0" smtClean="0"/>
          </a:p>
          <a:p>
            <a:pPr marL="973836" lvl="1" indent="-571500">
              <a:buNone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  <a:p>
            <a:pPr marL="681228" indent="-571500">
              <a:buFont typeface="+mj-lt"/>
              <a:buAutoNum type="romanUcPeriod"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6449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r>
              <a:rPr lang="fr-FR" dirty="0" smtClean="0"/>
              <a:t>Problèmes rencontrés</a:t>
            </a:r>
          </a:p>
          <a:p>
            <a:pPr marL="806958" lvl="1" indent="-514350"/>
            <a:r>
              <a:rPr lang="fr-FR" dirty="0" smtClean="0"/>
              <a:t>Priorité des données: ordre ou information capteurs non multitâches</a:t>
            </a:r>
          </a:p>
          <a:p>
            <a:pPr marL="806958" lvl="1" indent="-514350"/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r>
              <a:rPr lang="fr-FR" sz="2400" dirty="0"/>
              <a:t>https://www.youtube.com/watch?v=vzBemwV0M2U</a:t>
            </a:r>
            <a:endParaRPr lang="fr-FR" sz="2400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approche</a:t>
            </a:r>
          </a:p>
          <a:p>
            <a:pPr marL="514350" indent="-51435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 algn="ctr">
              <a:buNone/>
            </a:pPr>
            <a:r>
              <a:rPr lang="fr-FR" dirty="0" smtClean="0">
                <a:solidFill>
                  <a:schemeClr val="tx1"/>
                </a:solidFill>
              </a:rPr>
              <a:t>Solution: utiliser le Linux embarqués de la carte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3212976"/>
            <a:ext cx="7704856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III/ Mise en œuvre du projet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Approche finale: Utilisation du Linux embarqué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971600" y="2492896"/>
            <a:ext cx="2232248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31640" y="2708920"/>
            <a:ext cx="1440160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Arduino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31640" y="4797152"/>
            <a:ext cx="14401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Linux Embarqué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Carte Arduino Yùn Maitre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8" y="566124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Carte Arduino Yùn Esclave</a:t>
            </a:r>
            <a:endParaRPr lang="fr-FR" sz="1400" i="1" dirty="0"/>
          </a:p>
        </p:txBody>
      </p:sp>
      <p:cxnSp>
        <p:nvCxnSpPr>
          <p:cNvPr id="16" name="Connecteur droit avec flèche 15"/>
          <p:cNvCxnSpPr>
            <a:stCxn id="9" idx="2"/>
            <a:endCxn id="40" idx="0"/>
          </p:cNvCxnSpPr>
          <p:nvPr/>
        </p:nvCxnSpPr>
        <p:spPr>
          <a:xfrm>
            <a:off x="2051720" y="3016697"/>
            <a:ext cx="0" cy="113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11960" y="5301208"/>
            <a:ext cx="7920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WiFi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1" idx="3"/>
            <a:endCxn id="18" idx="1"/>
          </p:cNvCxnSpPr>
          <p:nvPr/>
        </p:nvCxnSpPr>
        <p:spPr>
          <a:xfrm>
            <a:off x="2771800" y="5058762"/>
            <a:ext cx="1440160" cy="42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123728" y="3284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Ecriture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403648" y="41490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Fichier.txt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11" idx="0"/>
            <a:endCxn id="40" idx="2"/>
          </p:cNvCxnSpPr>
          <p:nvPr/>
        </p:nvCxnSpPr>
        <p:spPr>
          <a:xfrm flipV="1">
            <a:off x="2051720" y="4426079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5796136" y="2420888"/>
            <a:ext cx="2232248" cy="30963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156176" y="2636912"/>
            <a:ext cx="1440160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Arduino</a:t>
            </a:r>
            <a:endParaRPr lang="fr-FR" sz="1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6156176" y="4725144"/>
            <a:ext cx="14401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Linux Embarqué</a:t>
            </a:r>
            <a:endParaRPr lang="fr-FR" sz="1400" dirty="0"/>
          </a:p>
        </p:txBody>
      </p:sp>
      <p:cxnSp>
        <p:nvCxnSpPr>
          <p:cNvPr id="56" name="Connecteur droit avec flèche 55"/>
          <p:cNvCxnSpPr>
            <a:stCxn id="54" idx="2"/>
            <a:endCxn id="58" idx="0"/>
          </p:cNvCxnSpPr>
          <p:nvPr/>
        </p:nvCxnSpPr>
        <p:spPr>
          <a:xfrm>
            <a:off x="6876256" y="2944689"/>
            <a:ext cx="0" cy="113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7020272" y="321297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Lecture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228184" y="40770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Fichier.txt</a:t>
            </a:r>
            <a:endParaRPr lang="fr-FR" sz="1200" dirty="0"/>
          </a:p>
        </p:txBody>
      </p:sp>
      <p:cxnSp>
        <p:nvCxnSpPr>
          <p:cNvPr id="59" name="Connecteur droit avec flèche 58"/>
          <p:cNvCxnSpPr>
            <a:stCxn id="55" idx="0"/>
            <a:endCxn id="58" idx="2"/>
          </p:cNvCxnSpPr>
          <p:nvPr/>
        </p:nvCxnSpPr>
        <p:spPr>
          <a:xfrm flipV="1">
            <a:off x="6876256" y="4354071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18" idx="3"/>
            <a:endCxn id="55" idx="1"/>
          </p:cNvCxnSpPr>
          <p:nvPr/>
        </p:nvCxnSpPr>
        <p:spPr>
          <a:xfrm flipV="1">
            <a:off x="5004048" y="4986754"/>
            <a:ext cx="1152128" cy="499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043608" y="443711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Lecture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796136" y="43651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Ecriture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/>
      <p:bldP spid="14" grpId="0"/>
      <p:bldP spid="18" grpId="0" animBg="1"/>
      <p:bldP spid="38" grpId="0"/>
      <p:bldP spid="40" grpId="0"/>
      <p:bldP spid="53" grpId="0" animBg="1"/>
      <p:bldP spid="54" grpId="0" animBg="1"/>
      <p:bldP spid="55" grpId="0" animBg="1"/>
      <p:bldP spid="57" grpId="0"/>
      <p:bldP spid="58" grpId="0"/>
      <p:bldP spid="8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66800"/>
          </a:xfrm>
        </p:spPr>
        <p:txBody>
          <a:bodyPr>
            <a:normAutofit fontScale="90000"/>
          </a:bodyPr>
          <a:lstStyle/>
          <a:p>
            <a:pPr marL="109728"/>
            <a:r>
              <a:rPr lang="fr-FR" dirty="0" smtClean="0"/>
              <a:t>IV. Difficultés </a:t>
            </a:r>
            <a:r>
              <a:rPr lang="fr-FR" dirty="0"/>
              <a:t>et pistes </a:t>
            </a:r>
            <a:r>
              <a:rPr lang="fr-FR" dirty="0" smtClean="0"/>
              <a:t>d’améliorations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Difficultés rencontrées:</a:t>
            </a:r>
          </a:p>
          <a:p>
            <a:pPr marL="514350" indent="-514350">
              <a:lnSpc>
                <a:spcPct val="200000"/>
              </a:lnSpc>
            </a:pPr>
            <a:r>
              <a:rPr lang="fr-FR" dirty="0" smtClean="0"/>
              <a:t>Bien </a:t>
            </a:r>
            <a:r>
              <a:rPr lang="fr-FR" dirty="0"/>
              <a:t>régler l’asservissement des </a:t>
            </a:r>
            <a:r>
              <a:rPr lang="fr-FR" dirty="0" smtClean="0"/>
              <a:t>roues</a:t>
            </a:r>
          </a:p>
          <a:p>
            <a:pPr marL="514350" indent="-514350">
              <a:lnSpc>
                <a:spcPct val="200000"/>
              </a:lnSpc>
            </a:pPr>
            <a:r>
              <a:rPr lang="fr-FR" dirty="0" smtClean="0"/>
              <a:t>Réglage des capteurs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Réduction du temps de latence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Utilisation de </a:t>
            </a:r>
            <a:r>
              <a:rPr lang="fr-FR" dirty="0"/>
              <a:t>TCP ou </a:t>
            </a:r>
            <a:r>
              <a:rPr lang="fr-FR" dirty="0" smtClean="0"/>
              <a:t>UDP pour la communication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3035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marL="109728"/>
            <a:r>
              <a:rPr lang="fr-FR" dirty="0" smtClean="0"/>
              <a:t>IV. Difficultés </a:t>
            </a:r>
            <a:r>
              <a:rPr lang="fr-FR" dirty="0"/>
              <a:t>et pistes d’amélioration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Pistes d’amélioration: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Mettre en œuvre le scénario initial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Utiliser plus que deux robots</a:t>
            </a:r>
          </a:p>
          <a:p>
            <a:pPr marL="457200" indent="-457200">
              <a:lnSpc>
                <a:spcPct val="250000"/>
              </a:lnSpc>
            </a:pPr>
            <a:r>
              <a:rPr lang="fr-FR" dirty="0" smtClean="0"/>
              <a:t>Ajouter des capteurs sur les robots esclaves</a:t>
            </a:r>
          </a:p>
          <a:p>
            <a:pPr marL="457200" indent="-457200">
              <a:lnSpc>
                <a:spcPct val="250000"/>
              </a:lnSpc>
            </a:pPr>
            <a:endParaRPr lang="fr-FR" dirty="0" smtClean="0"/>
          </a:p>
          <a:p>
            <a:pPr marL="457200" indent="-457200"/>
            <a:endParaRPr lang="fr-FR" dirty="0" smtClean="0"/>
          </a:p>
          <a:p>
            <a:pPr marL="514350" indent="-514350"/>
            <a:endParaRPr lang="fr-FR" dirty="0" smtClean="0"/>
          </a:p>
          <a:p>
            <a:pPr marL="514350" indent="-514350">
              <a:buNone/>
            </a:pPr>
            <a:endParaRPr lang="fr-FR" dirty="0" smtClean="0"/>
          </a:p>
        </p:txBody>
      </p:sp>
      <p:sp>
        <p:nvSpPr>
          <p:cNvPr id="4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1CB24B-1930-4142-9BB2-0B4FD850C5C5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85438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Absence de chef de projet</a:t>
            </a:r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97" y="2636912"/>
            <a:ext cx="1440160" cy="15949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326214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Travail linéaire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336102" y="515719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Ce qui a conduit à 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6102" y="4509120"/>
            <a:ext cx="604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Panel de compétences diverses</a:t>
            </a:r>
          </a:p>
          <a:p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5567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1</a:t>
            </a:r>
            <a:r>
              <a:rPr lang="fr-FR" sz="2800" dirty="0" smtClean="0">
                <a:solidFill>
                  <a:schemeClr val="tx2"/>
                </a:solidFill>
              </a:rPr>
              <a:t>. Equipe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089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… Un travail scindé :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Client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Serveur</a:t>
            </a:r>
          </a:p>
          <a:p>
            <a:pPr marL="742950" lvl="1" indent="-285750" algn="l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/>
                </a:solidFill>
              </a:rPr>
              <a:t>Robot autonome (obstacles)</a:t>
            </a: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Wiki par tout le monde</a:t>
            </a:r>
          </a:p>
          <a:p>
            <a:pPr marL="742950" lvl="1" indent="-285750" algn="l">
              <a:buFont typeface="Wingdings" pitchFamily="2" charset="2"/>
              <a:buChar char="Ø"/>
            </a:pPr>
            <a:endParaRPr lang="fr-FR" sz="1800" dirty="0">
              <a:solidFill>
                <a:schemeClr val="tx1"/>
              </a:solidFill>
            </a:endParaRPr>
          </a:p>
          <a:p>
            <a:pPr lvl="1" algn="l"/>
            <a:endParaRPr lang="fr-FR" sz="18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34" y="4077072"/>
            <a:ext cx="2635746" cy="2026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15567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1</a:t>
            </a:r>
            <a:r>
              <a:rPr lang="fr-FR" sz="2800" dirty="0" smtClean="0">
                <a:solidFill>
                  <a:schemeClr val="tx2"/>
                </a:solidFill>
              </a:rPr>
              <a:t>. Equipe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1287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V. Gestion de projet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fr-FR" sz="3600" dirty="0" smtClean="0">
                <a:solidFill>
                  <a:schemeClr val="tx2"/>
                </a:solidFill>
              </a:rPr>
              <a:t>2</a:t>
            </a:r>
            <a:r>
              <a:rPr lang="fr-FR" sz="1800" dirty="0" smtClean="0">
                <a:solidFill>
                  <a:schemeClr val="tx2"/>
                </a:solidFill>
              </a:rPr>
              <a:t>. </a:t>
            </a:r>
            <a:r>
              <a:rPr lang="fr-FR" sz="2800" dirty="0" smtClean="0">
                <a:solidFill>
                  <a:schemeClr val="tx2"/>
                </a:solidFill>
              </a:rPr>
              <a:t>Difficultés et freins</a:t>
            </a:r>
          </a:p>
          <a:p>
            <a:pPr marL="411480" lvl="1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Linux directement (rapidité, langage de script)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Trop grand effectif (projets distincts ?)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Matériel disponible tardivement à temps plein</a:t>
            </a: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/>
              </a:buClr>
              <a:buSzPct val="130000"/>
              <a:buFont typeface="Arial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9293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Conclusion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Démarche ingénieure</a:t>
            </a:r>
          </a:p>
          <a:p>
            <a:endParaRPr lang="fr-FR" dirty="0" smtClean="0"/>
          </a:p>
          <a:p>
            <a:r>
              <a:rPr lang="fr-FR" dirty="0" smtClean="0"/>
              <a:t>Travail coordonnée</a:t>
            </a:r>
          </a:p>
          <a:p>
            <a:endParaRPr lang="fr-FR" dirty="0" smtClean="0"/>
          </a:p>
          <a:p>
            <a:r>
              <a:rPr lang="fr-FR" dirty="0" smtClean="0"/>
              <a:t>Manque de tâches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19293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Cahier des charges</a:t>
            </a:r>
          </a:p>
          <a:p>
            <a:pPr marL="925830" lvl="1" indent="-514350">
              <a:lnSpc>
                <a:spcPct val="150000"/>
              </a:lnSpc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Développer des robots connectés, sur le thème initial de robots suiveurs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un robot-maître, suivi de 2 robots en file indienne. 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>
                <a:solidFill>
                  <a:schemeClr val="tx1"/>
                </a:solidFill>
              </a:rPr>
              <a:t>Possibilité d’ajout d’autre scénarios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grpSp>
        <p:nvGrpSpPr>
          <p:cNvPr id="3" name="Groupe 35"/>
          <p:cNvGrpSpPr/>
          <p:nvPr/>
        </p:nvGrpSpPr>
        <p:grpSpPr>
          <a:xfrm>
            <a:off x="1475656" y="476672"/>
            <a:ext cx="6120448" cy="5880168"/>
            <a:chOff x="1475656" y="476672"/>
            <a:chExt cx="6120448" cy="5880168"/>
          </a:xfrm>
        </p:grpSpPr>
        <p:grpSp>
          <p:nvGrpSpPr>
            <p:cNvPr id="4" name="Groupe 33"/>
            <p:cNvGrpSpPr/>
            <p:nvPr/>
          </p:nvGrpSpPr>
          <p:grpSpPr>
            <a:xfrm>
              <a:off x="1475656" y="476672"/>
              <a:ext cx="6120448" cy="5880168"/>
              <a:chOff x="1475656" y="476672"/>
              <a:chExt cx="6120448" cy="5880168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1763688" y="5805264"/>
                <a:ext cx="554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Robot esclave suit le maître en évitant les obstacles</a:t>
                </a:r>
                <a:endParaRPr lang="fr-FR" dirty="0"/>
              </a:p>
            </p:txBody>
          </p:sp>
          <p:grpSp>
            <p:nvGrpSpPr>
              <p:cNvPr id="5" name="Groupe 32"/>
              <p:cNvGrpSpPr/>
              <p:nvPr/>
            </p:nvGrpSpPr>
            <p:grpSpPr>
              <a:xfrm>
                <a:off x="1475656" y="476672"/>
                <a:ext cx="6120448" cy="5880168"/>
                <a:chOff x="1475656" y="213128"/>
                <a:chExt cx="6120448" cy="5880168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475656" y="2276872"/>
                  <a:ext cx="2052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Ellipse 10"/>
                <p:cNvSpPr/>
                <p:nvPr/>
              </p:nvSpPr>
              <p:spPr>
                <a:xfrm>
                  <a:off x="5508104" y="2276872"/>
                  <a:ext cx="2088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Ellipse 11"/>
                <p:cNvSpPr/>
                <p:nvPr/>
              </p:nvSpPr>
              <p:spPr>
                <a:xfrm>
                  <a:off x="3419872" y="3573016"/>
                  <a:ext cx="2088000" cy="1080000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763688" y="5373216"/>
                  <a:ext cx="5472608" cy="72008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1763688" y="2661400"/>
                  <a:ext cx="1728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L’utilisateur</a:t>
                  </a:r>
                  <a:endParaRPr lang="fr-FR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5796136" y="2517384"/>
                  <a:ext cx="1728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dirty="0" smtClean="0"/>
                </a:p>
                <a:p>
                  <a:r>
                    <a:rPr lang="fr-FR" dirty="0" smtClean="0"/>
                    <a:t>Robot Esclave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3563888" y="3933056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Robots connectés</a:t>
                  </a:r>
                  <a:endParaRPr lang="fr-FR" dirty="0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7983994">
                  <a:off x="2653338" y="190816"/>
                  <a:ext cx="3528392" cy="3573016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2" name="Connecteur droit avec flèche 31"/>
                <p:cNvCxnSpPr>
                  <a:stCxn id="12" idx="4"/>
                  <a:endCxn id="14" idx="0"/>
                </p:cNvCxnSpPr>
                <p:nvPr/>
              </p:nvCxnSpPr>
              <p:spPr>
                <a:xfrm>
                  <a:off x="4463872" y="4653016"/>
                  <a:ext cx="36120" cy="720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>
              <a:off x="5796136" y="2780928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Robot Maître 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67544" y="1700808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fr-FR" sz="2800" dirty="0" smtClean="0"/>
              <a:t>Diagramme APTE</a:t>
            </a:r>
            <a:endParaRPr lang="fr-FR" sz="28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pic>
        <p:nvPicPr>
          <p:cNvPr id="4" name="Espace réservé du contenu 3" descr="Bl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56370"/>
            <a:ext cx="9144000" cy="4701630"/>
          </a:xfrm>
        </p:spPr>
      </p:pic>
      <p:sp>
        <p:nvSpPr>
          <p:cNvPr id="5" name="ZoneTexte 4"/>
          <p:cNvSpPr txBox="1"/>
          <p:nvPr/>
        </p:nvSpPr>
        <p:spPr>
          <a:xfrm>
            <a:off x="467544" y="1700808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fr-FR" sz="2800" dirty="0" smtClean="0"/>
              <a:t>Schéma fonctionnel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4"/>
            <a:ext cx="4042792" cy="36998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Robots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Carte </a:t>
            </a:r>
            <a:r>
              <a:rPr lang="fr-FR" sz="2400" dirty="0" err="1" smtClean="0"/>
              <a:t>Serializer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Carte Arduino Yun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Télémètre infrarouge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Routeur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PC de </a:t>
            </a:r>
            <a:r>
              <a:rPr lang="fr-FR" sz="2400" dirty="0" err="1" smtClean="0"/>
              <a:t>developpement</a:t>
            </a:r>
            <a:endParaRPr lang="fr-FR" sz="2400" dirty="0"/>
          </a:p>
        </p:txBody>
      </p:sp>
      <p:pic>
        <p:nvPicPr>
          <p:cNvPr id="1026" name="Picture 2" descr="http://www.google.fr/url?source=imglanding&amp;ct=img&amp;q=http://www.arobose.com/shop/2299/arduino-yun.jpg&amp;sa=X&amp;ei=2Kd2VZTcEMzqUsX5g6gN&amp;ved=0CAkQ8wc&amp;usg=AFQjCNGERgzAx9WcMzXlev2kutpBdoSz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223">
            <a:off x="4425295" y="2711386"/>
            <a:ext cx="4286250" cy="28575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1700808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 startAt="4"/>
            </a:pPr>
            <a:r>
              <a:rPr lang="fr-FR" sz="2800" dirty="0" smtClean="0"/>
              <a:t>Description matériels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78" y="4581128"/>
            <a:ext cx="2350470" cy="176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0" y="4631659"/>
            <a:ext cx="2520280" cy="1890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fr-FR" dirty="0" smtClean="0"/>
              <a:t>I/ Analyse du sujet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13949"/>
            <a:ext cx="4823700" cy="26955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59180" y="4005064"/>
            <a:ext cx="0" cy="93610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0352" y="4077072"/>
            <a:ext cx="0" cy="93610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73851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Batterie</a:t>
            </a:r>
            <a:endParaRPr lang="fr-F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1444" y="350100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Carte </a:t>
            </a:r>
            <a:r>
              <a:rPr lang="fr-FR" sz="1600" dirty="0" err="1" smtClean="0"/>
              <a:t>Serializer</a:t>
            </a:r>
            <a:endParaRPr lang="fr-FR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08104" y="4486570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79594" y="4809546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18869" y="4473116"/>
            <a:ext cx="0" cy="98943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4793" y="547456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3</a:t>
            </a:r>
            <a:endParaRPr lang="fr-F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95518" y="57989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2</a:t>
            </a:r>
            <a:endParaRPr lang="fr-FR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26053" y="547395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Télémètre 1</a:t>
            </a:r>
            <a:endParaRPr lang="fr-FR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60232" y="2852935"/>
            <a:ext cx="1152128" cy="0"/>
          </a:xfrm>
          <a:prstGeom prst="straightConnector1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24959" y="25605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Carte </a:t>
            </a:r>
            <a:r>
              <a:rPr lang="fr-FR" sz="1600" dirty="0" err="1" smtClean="0"/>
              <a:t>Arduino</a:t>
            </a:r>
            <a:endParaRPr lang="fr-FR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35696" y="2708920"/>
            <a:ext cx="1152128" cy="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5311" y="253586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Paquette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67544" y="148478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 startAt="5"/>
            </a:pPr>
            <a:r>
              <a:rPr lang="fr-FR" sz="2400" dirty="0" smtClean="0"/>
              <a:t>Robots maître/esclave</a:t>
            </a:r>
            <a:endParaRPr lang="fr-FR" sz="2400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3" grpId="0"/>
      <p:bldP spid="2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345976"/>
            <a:ext cx="8229600" cy="1066800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fr-FR" dirty="0" smtClean="0"/>
              <a:t>Mise en place des robots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107052" cy="792087"/>
          </a:xfrm>
        </p:spPr>
        <p:txBody>
          <a:bodyPr>
            <a:normAutofit fontScale="85000" lnSpcReduction="10000"/>
          </a:bodyPr>
          <a:lstStyle/>
          <a:p>
            <a:pPr marL="566928" indent="-4572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fr-FR" sz="2400" b="1" dirty="0" smtClean="0"/>
              <a:t>Connexions entre les éléments des robots</a:t>
            </a:r>
          </a:p>
          <a:p>
            <a:r>
              <a:rPr lang="fr-FR" sz="1900" dirty="0" smtClean="0"/>
              <a:t>Robot </a:t>
            </a:r>
            <a:r>
              <a:rPr lang="fr-FR" sz="1900" dirty="0"/>
              <a:t>maître : </a:t>
            </a:r>
            <a:r>
              <a:rPr lang="fr-FR" sz="1900" dirty="0" smtClean="0"/>
              <a:t>connexions </a:t>
            </a:r>
            <a:r>
              <a:rPr lang="fr-FR" sz="1900" dirty="0"/>
              <a:t>entre carte </a:t>
            </a:r>
            <a:r>
              <a:rPr lang="fr-FR" sz="1900" dirty="0" err="1"/>
              <a:t>Arduino</a:t>
            </a:r>
            <a:r>
              <a:rPr lang="fr-FR" sz="1900" dirty="0"/>
              <a:t> </a:t>
            </a:r>
            <a:r>
              <a:rPr lang="fr-FR" sz="1900" dirty="0" err="1"/>
              <a:t>Yùn</a:t>
            </a:r>
            <a:r>
              <a:rPr lang="fr-FR" sz="1900" dirty="0"/>
              <a:t> - carte </a:t>
            </a:r>
            <a:r>
              <a:rPr lang="fr-FR" sz="1900" dirty="0" err="1"/>
              <a:t>Serializer</a:t>
            </a:r>
            <a:r>
              <a:rPr lang="fr-FR" sz="1900" dirty="0"/>
              <a:t> </a:t>
            </a:r>
            <a:r>
              <a:rPr lang="fr-FR" sz="1900" dirty="0" smtClean="0"/>
              <a:t>- télémètres</a:t>
            </a:r>
            <a:endParaRPr lang="fr-FR" sz="1900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"/>
          <a:stretch/>
        </p:blipFill>
        <p:spPr>
          <a:xfrm>
            <a:off x="2195736" y="2204864"/>
            <a:ext cx="4536504" cy="4392837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35810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17984"/>
            <a:ext cx="8229600" cy="1066800"/>
          </a:xfrm>
        </p:spPr>
        <p:txBody>
          <a:bodyPr/>
          <a:lstStyle/>
          <a:p>
            <a:pPr marL="857250" indent="-857250"/>
            <a:r>
              <a:rPr lang="fr-FR" dirty="0" smtClean="0"/>
              <a:t>II/ Mise en place des robots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r>
              <a:rPr lang="fr-FR" sz="1800" dirty="0" smtClean="0"/>
              <a:t>Robot esclaves : connexions entre carte </a:t>
            </a:r>
            <a:r>
              <a:rPr lang="fr-FR" sz="1800" dirty="0" err="1" smtClean="0"/>
              <a:t>Arduino</a:t>
            </a:r>
            <a:r>
              <a:rPr lang="fr-FR" sz="1800" dirty="0" smtClean="0"/>
              <a:t> </a:t>
            </a:r>
            <a:r>
              <a:rPr lang="fr-FR" sz="1800" dirty="0" err="1" smtClean="0"/>
              <a:t>Yùn</a:t>
            </a:r>
            <a:r>
              <a:rPr lang="fr-FR" sz="1800" dirty="0"/>
              <a:t> </a:t>
            </a:r>
            <a:r>
              <a:rPr lang="fr-FR" sz="1800" dirty="0" smtClean="0"/>
              <a:t>- carte </a:t>
            </a:r>
            <a:r>
              <a:rPr lang="fr-FR" sz="1800" dirty="0" err="1" smtClean="0"/>
              <a:t>Serializer</a:t>
            </a:r>
            <a:r>
              <a:rPr lang="fr-FR" sz="1800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755576" y="2301132"/>
            <a:ext cx="7713493" cy="4111287"/>
            <a:chOff x="467544" y="2501936"/>
            <a:chExt cx="7708136" cy="410843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8" t="8304" r="20580" b="4510"/>
            <a:stretch/>
          </p:blipFill>
          <p:spPr>
            <a:xfrm rot="5400000">
              <a:off x="389884" y="2579596"/>
              <a:ext cx="2819615" cy="2664296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5"/>
            <a:stretch/>
          </p:blipFill>
          <p:spPr>
            <a:xfrm>
              <a:off x="4552265" y="3485580"/>
              <a:ext cx="3623415" cy="2647340"/>
            </a:xfrm>
            <a:prstGeom prst="rect">
              <a:avLst/>
            </a:prstGeom>
          </p:spPr>
        </p:pic>
        <p:grpSp>
          <p:nvGrpSpPr>
            <p:cNvPr id="3" name="Groupe 1048"/>
            <p:cNvGrpSpPr/>
            <p:nvPr/>
          </p:nvGrpSpPr>
          <p:grpSpPr>
            <a:xfrm>
              <a:off x="2991146" y="2865994"/>
              <a:ext cx="4047969" cy="3744373"/>
              <a:chOff x="2991146" y="2865994"/>
              <a:chExt cx="4047969" cy="3744373"/>
            </a:xfrm>
          </p:grpSpPr>
          <p:grpSp>
            <p:nvGrpSpPr>
              <p:cNvPr id="4" name="Groupe 45"/>
              <p:cNvGrpSpPr/>
              <p:nvPr/>
            </p:nvGrpSpPr>
            <p:grpSpPr>
              <a:xfrm>
                <a:off x="2991147" y="2865994"/>
                <a:ext cx="3575810" cy="1150930"/>
                <a:chOff x="2980703" y="3414842"/>
                <a:chExt cx="3607521" cy="599933"/>
              </a:xfrm>
            </p:grpSpPr>
            <p:grpSp>
              <p:nvGrpSpPr>
                <p:cNvPr id="5" name="Groupe 24"/>
                <p:cNvGrpSpPr/>
                <p:nvPr/>
              </p:nvGrpSpPr>
              <p:grpSpPr>
                <a:xfrm>
                  <a:off x="2980703" y="3414842"/>
                  <a:ext cx="3505736" cy="554751"/>
                  <a:chOff x="3009278" y="3414842"/>
                  <a:chExt cx="3505736" cy="554751"/>
                </a:xfrm>
              </p:grpSpPr>
              <p:cxnSp>
                <p:nvCxnSpPr>
                  <p:cNvPr id="11" name="Connecteur en angle 10"/>
                  <p:cNvCxnSpPr/>
                  <p:nvPr/>
                </p:nvCxnSpPr>
                <p:spPr>
                  <a:xfrm flipV="1">
                    <a:off x="3009278" y="3414842"/>
                    <a:ext cx="3505736" cy="554751"/>
                  </a:xfrm>
                  <a:prstGeom prst="bentConnector3">
                    <a:avLst>
                      <a:gd name="adj1" fmla="val 16648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17"/>
                  <p:cNvCxnSpPr/>
                  <p:nvPr/>
                </p:nvCxnSpPr>
                <p:spPr>
                  <a:xfrm flipV="1">
                    <a:off x="6515014" y="3414843"/>
                    <a:ext cx="0" cy="39501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e 44"/>
                <p:cNvGrpSpPr/>
                <p:nvPr/>
              </p:nvGrpSpPr>
              <p:grpSpPr>
                <a:xfrm>
                  <a:off x="2987824" y="3590166"/>
                  <a:ext cx="3600400" cy="424609"/>
                  <a:chOff x="2987824" y="3590166"/>
                  <a:chExt cx="3600400" cy="424609"/>
                </a:xfrm>
              </p:grpSpPr>
              <p:cxnSp>
                <p:nvCxnSpPr>
                  <p:cNvPr id="27" name="Connecteur droit 26"/>
                  <p:cNvCxnSpPr/>
                  <p:nvPr/>
                </p:nvCxnSpPr>
                <p:spPr>
                  <a:xfrm>
                    <a:off x="2987824" y="4014775"/>
                    <a:ext cx="1008112" cy="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Connecteur droit 28"/>
                  <p:cNvCxnSpPr/>
                  <p:nvPr/>
                </p:nvCxnSpPr>
                <p:spPr>
                  <a:xfrm flipV="1">
                    <a:off x="3995936" y="3595708"/>
                    <a:ext cx="0" cy="419067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Connecteur droit 30"/>
                  <p:cNvCxnSpPr/>
                  <p:nvPr/>
                </p:nvCxnSpPr>
                <p:spPr>
                  <a:xfrm>
                    <a:off x="3995936" y="3595708"/>
                    <a:ext cx="2592288" cy="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33"/>
                  <p:cNvCxnSpPr/>
                  <p:nvPr/>
                </p:nvCxnSpPr>
                <p:spPr>
                  <a:xfrm flipV="1">
                    <a:off x="6588224" y="3590166"/>
                    <a:ext cx="0" cy="219695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e 1047"/>
              <p:cNvGrpSpPr/>
              <p:nvPr/>
            </p:nvGrpSpPr>
            <p:grpSpPr>
              <a:xfrm>
                <a:off x="2991146" y="4103346"/>
                <a:ext cx="4047969" cy="2507021"/>
                <a:chOff x="2991146" y="4103346"/>
                <a:chExt cx="4047969" cy="2507021"/>
              </a:xfrm>
            </p:grpSpPr>
            <p:cxnSp>
              <p:nvCxnSpPr>
                <p:cNvPr id="1028" name="Connecteur en angle 1027"/>
                <p:cNvCxnSpPr/>
                <p:nvPr/>
              </p:nvCxnSpPr>
              <p:spPr>
                <a:xfrm>
                  <a:off x="2991146" y="4103346"/>
                  <a:ext cx="3791836" cy="2277982"/>
                </a:xfrm>
                <a:prstGeom prst="bentConnector3">
                  <a:avLst>
                    <a:gd name="adj1" fmla="val 26446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Connecteur droit 1030"/>
                <p:cNvCxnSpPr/>
                <p:nvPr/>
              </p:nvCxnSpPr>
              <p:spPr>
                <a:xfrm>
                  <a:off x="6782982" y="6021288"/>
                  <a:ext cx="0" cy="3600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Connecteur en angle 1037"/>
                <p:cNvCxnSpPr/>
                <p:nvPr/>
              </p:nvCxnSpPr>
              <p:spPr>
                <a:xfrm>
                  <a:off x="2991146" y="4162095"/>
                  <a:ext cx="4047969" cy="2448272"/>
                </a:xfrm>
                <a:prstGeom prst="bentConnector3">
                  <a:avLst>
                    <a:gd name="adj1" fmla="val 14278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Connecteur droit 1044"/>
                <p:cNvCxnSpPr/>
                <p:nvPr/>
              </p:nvCxnSpPr>
              <p:spPr>
                <a:xfrm>
                  <a:off x="7039115" y="6021288"/>
                  <a:ext cx="0" cy="58907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B24B-1930-4142-9BB2-0B4FD850C5C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7405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269</TotalTime>
  <Words>708</Words>
  <Application>Microsoft Office PowerPoint</Application>
  <PresentationFormat>Affichage à l'écran (4:3)</PresentationFormat>
  <Paragraphs>249</Paragraphs>
  <Slides>29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Trebuchet MS</vt:lpstr>
      <vt:lpstr>Wingdings</vt:lpstr>
      <vt:lpstr>Wingdings 2</vt:lpstr>
      <vt:lpstr>Urbain</vt:lpstr>
      <vt:lpstr>Projet Robotique: réalisation de robots suiveur</vt:lpstr>
      <vt:lpstr>Plan</vt:lpstr>
      <vt:lpstr>I/ Analyse du sujet</vt:lpstr>
      <vt:lpstr>I/ Analyse du sujet</vt:lpstr>
      <vt:lpstr>I/ Analyse du sujet</vt:lpstr>
      <vt:lpstr>I/ Analyse du sujet</vt:lpstr>
      <vt:lpstr>I/ Analyse du sujet</vt:lpstr>
      <vt:lpstr>Mise en place des robots</vt:lpstr>
      <vt:lpstr>II/ Mise en place des robots</vt:lpstr>
      <vt:lpstr>II/ Mise en place des robots</vt:lpstr>
      <vt:lpstr>II/ Mise en place des robots</vt:lpstr>
      <vt:lpstr>II/ Mise en place des robots</vt:lpstr>
      <vt:lpstr>II/ Mise en place des robots </vt:lpstr>
      <vt:lpstr>II/ Mise en place des robots</vt:lpstr>
      <vt:lpstr>II/ Mise en place des robots</vt:lpstr>
      <vt:lpstr>II/ Mise en place des robots</vt:lpstr>
      <vt:lpstr>III/ Mise en œuvre du projet</vt:lpstr>
      <vt:lpstr>III/ Mise en œuvre du projet</vt:lpstr>
      <vt:lpstr>III/ Mise en œuvre du projet</vt:lpstr>
      <vt:lpstr>III/ Mise en œuvre du projet</vt:lpstr>
      <vt:lpstr>III/ Mise en œuvre du projet</vt:lpstr>
      <vt:lpstr>III/ Mise en œuvre du projet</vt:lpstr>
      <vt:lpstr>IV. Difficultés et pistes d’améliorations</vt:lpstr>
      <vt:lpstr>IV. Difficultés et pistes d’amélioration</vt:lpstr>
      <vt:lpstr>V. Gestion de projet</vt:lpstr>
      <vt:lpstr>V. Gestion de projet</vt:lpstr>
      <vt:lpstr>V. Gestion de projet</vt:lpstr>
      <vt:lpstr>Conclusion</vt:lpstr>
      <vt:lpstr>Merci de votre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Chachou le chou</dc:creator>
  <cp:lastModifiedBy>Yoann</cp:lastModifiedBy>
  <cp:revision>37</cp:revision>
  <dcterms:created xsi:type="dcterms:W3CDTF">2015-06-09T06:15:02Z</dcterms:created>
  <dcterms:modified xsi:type="dcterms:W3CDTF">2015-06-10T09:55:25Z</dcterms:modified>
</cp:coreProperties>
</file>