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63" r:id="rId2"/>
    <p:sldId id="278" r:id="rId3"/>
    <p:sldId id="271" r:id="rId4"/>
    <p:sldId id="272" r:id="rId5"/>
    <p:sldId id="273" r:id="rId6"/>
    <p:sldId id="274" r:id="rId7"/>
    <p:sldId id="281" r:id="rId8"/>
    <p:sldId id="282" r:id="rId9"/>
    <p:sldId id="28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57" r:id="rId18"/>
    <p:sldId id="258" r:id="rId19"/>
    <p:sldId id="261" r:id="rId20"/>
    <p:sldId id="259" r:id="rId21"/>
    <p:sldId id="262" r:id="rId22"/>
    <p:sldId id="260" r:id="rId23"/>
    <p:sldId id="284" r:id="rId24"/>
    <p:sldId id="285" r:id="rId25"/>
    <p:sldId id="275" r:id="rId26"/>
    <p:sldId id="276" r:id="rId27"/>
    <p:sldId id="277" r:id="rId28"/>
    <p:sldId id="286" r:id="rId29"/>
    <p:sldId id="287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92832" autoAdjust="0"/>
  </p:normalViewPr>
  <p:slideViewPr>
    <p:cSldViewPr>
      <p:cViewPr>
        <p:scale>
          <a:sx n="70" d="100"/>
          <a:sy n="70" d="100"/>
        </p:scale>
        <p:origin x="-136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\Downloads\Courb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\Downloads\Courb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/>
            </a:pPr>
            <a:r>
              <a:rPr lang="fr-FR"/>
              <a:t>Courbe</a:t>
            </a:r>
            <a:r>
              <a:rPr lang="fr-FR" baseline="0"/>
              <a:t> valeurs de sorties du télémètre en fonction de la distance (en cm) </a:t>
            </a:r>
            <a:endParaRPr lang="fr-FR"/>
          </a:p>
        </c:rich>
      </c:tx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power"/>
          </c:trendline>
          <c:xVal>
            <c:numRef>
              <c:f>[Courbe.xlsx]Feuil1!$A$2:$A$7</c:f>
              <c:numCache>
                <c:formatCode>General</c:formatCode>
                <c:ptCount val="6"/>
                <c:pt idx="0">
                  <c:v>510</c:v>
                </c:pt>
                <c:pt idx="1">
                  <c:v>298</c:v>
                </c:pt>
                <c:pt idx="2">
                  <c:v>242</c:v>
                </c:pt>
                <c:pt idx="3">
                  <c:v>208</c:v>
                </c:pt>
                <c:pt idx="4">
                  <c:v>191</c:v>
                </c:pt>
                <c:pt idx="5">
                  <c:v>187</c:v>
                </c:pt>
              </c:numCache>
            </c:numRef>
          </c:xVal>
          <c:yVal>
            <c:numRef>
              <c:f>[Courbe.xlsx]Feuil1!$B$2:$B$7</c:f>
              <c:numCache>
                <c:formatCode>General</c:formatCode>
                <c:ptCount val="6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</c:numCache>
            </c:numRef>
          </c:yVal>
        </c:ser>
        <c:axId val="59576320"/>
        <c:axId val="59577856"/>
      </c:scatterChart>
      <c:valAx>
        <c:axId val="595763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Valeurs de sorties du télémètre</a:t>
                </a:r>
              </a:p>
            </c:rich>
          </c:tx>
        </c:title>
        <c:numFmt formatCode="General" sourceLinked="1"/>
        <c:tickLblPos val="nextTo"/>
        <c:crossAx val="59577856"/>
        <c:crosses val="autoZero"/>
        <c:crossBetween val="midCat"/>
      </c:valAx>
      <c:valAx>
        <c:axId val="5957785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Distance</a:t>
                </a:r>
                <a:r>
                  <a:rPr lang="fr-FR" baseline="0"/>
                  <a:t> en centimètre</a:t>
                </a:r>
                <a:endParaRPr lang="fr-FR"/>
              </a:p>
            </c:rich>
          </c:tx>
        </c:title>
        <c:numFmt formatCode="General" sourceLinked="1"/>
        <c:tickLblPos val="nextTo"/>
        <c:crossAx val="59576320"/>
        <c:crosses val="autoZero"/>
        <c:crossBetween val="midCat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/>
            </a:pPr>
            <a:r>
              <a:rPr lang="fr-FR"/>
              <a:t>Courbe</a:t>
            </a:r>
            <a:r>
              <a:rPr lang="fr-FR" baseline="0"/>
              <a:t> de la distance en fonction de 1/valeurs de sorties du télémètre</a:t>
            </a:r>
            <a:endParaRPr lang="fr-FR"/>
          </a:p>
        </c:rich>
      </c:tx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  <c:dispEq val="1"/>
            <c:trendlineLbl>
              <c:layout>
                <c:manualLayout>
                  <c:x val="0.38775874890638701"/>
                  <c:y val="-7.0907699037620425E-2"/>
                </c:manualLayout>
              </c:layout>
              <c:numFmt formatCode="General" sourceLinked="0"/>
            </c:trendlineLbl>
          </c:trendline>
          <c:xVal>
            <c:numRef>
              <c:f>[Courbe.xlsx]Feuil1!$B$2:$B$9</c:f>
              <c:numCache>
                <c:formatCode>General</c:formatCode>
                <c:ptCount val="8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</c:numCache>
            </c:numRef>
          </c:xVal>
          <c:yVal>
            <c:numRef>
              <c:f>[Courbe.xlsx]Feuil1!$C$2:$C$9</c:f>
              <c:numCache>
                <c:formatCode>General</c:formatCode>
                <c:ptCount val="8"/>
                <c:pt idx="0">
                  <c:v>1.960784313725491E-3</c:v>
                </c:pt>
                <c:pt idx="1">
                  <c:v>3.355704697986581E-3</c:v>
                </c:pt>
                <c:pt idx="2">
                  <c:v>4.1322314049586813E-3</c:v>
                </c:pt>
                <c:pt idx="3">
                  <c:v>4.8076923076923123E-3</c:v>
                </c:pt>
                <c:pt idx="4">
                  <c:v>5.2356020942408519E-3</c:v>
                </c:pt>
                <c:pt idx="5">
                  <c:v>5.3475935828877002E-3</c:v>
                </c:pt>
                <c:pt idx="7">
                  <c:v>2.6315789473684214E-3</c:v>
                </c:pt>
              </c:numCache>
            </c:numRef>
          </c:yVal>
        </c:ser>
        <c:axId val="59636352"/>
        <c:axId val="56251136"/>
      </c:scatterChart>
      <c:valAx>
        <c:axId val="596363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Distance</a:t>
                </a:r>
                <a:r>
                  <a:rPr lang="fr-FR" baseline="0"/>
                  <a:t> en centimètre</a:t>
                </a:r>
                <a:endParaRPr lang="fr-FR"/>
              </a:p>
            </c:rich>
          </c:tx>
        </c:title>
        <c:numFmt formatCode="General" sourceLinked="1"/>
        <c:tickLblPos val="nextTo"/>
        <c:crossAx val="56251136"/>
        <c:crosses val="autoZero"/>
        <c:crossBetween val="midCat"/>
      </c:valAx>
      <c:valAx>
        <c:axId val="5625113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1/valeurs de sorties du télémètre</a:t>
                </a:r>
              </a:p>
            </c:rich>
          </c:tx>
        </c:title>
        <c:numFmt formatCode="General" sourceLinked="1"/>
        <c:tickLblPos val="nextTo"/>
        <c:crossAx val="59636352"/>
        <c:crosses val="autoZero"/>
        <c:crossBetween val="midCat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9B1EA-CA78-4FD9-A2F0-EFAA980F3193}" type="datetimeFigureOut">
              <a:rPr lang="fr-FR" smtClean="0"/>
              <a:pPr/>
              <a:t>10/06/2015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81952-AC0B-4E17-8F52-5B60177CE0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4059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Pas </a:t>
            </a:r>
            <a:r>
              <a:rPr lang="fr-FR" smtClean="0"/>
              <a:t>avr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EC8DC-7A05-47A6-9DE9-DD8A7075CC85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40601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Pas </a:t>
            </a:r>
            <a:r>
              <a:rPr lang="fr-FR" smtClean="0"/>
              <a:t>avr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EC8DC-7A05-47A6-9DE9-DD8A7075CC85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40601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1109CFA-649A-4CDA-80FE-168AD11BFA51}" type="datetime1">
              <a:rPr lang="fr-FR" smtClean="0"/>
              <a:pPr/>
              <a:t>10/06/2015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11CB24B-1930-4142-9BB2-0B4FD850C5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98311-8E68-4D49-8228-09B81BE1E50A}" type="datetime1">
              <a:rPr lang="fr-FR" smtClean="0"/>
              <a:pPr/>
              <a:t>10/06/2015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DA02-781F-455F-849B-05D4C8A14555}" type="datetime1">
              <a:rPr lang="fr-FR" smtClean="0"/>
              <a:pPr/>
              <a:t>10/06/2015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8093-B662-47FF-B690-7D45B92B608F}" type="datetime1">
              <a:rPr lang="fr-FR" smtClean="0"/>
              <a:pPr/>
              <a:t>10/06/2015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446A-F866-460D-8E99-807749394099}" type="datetime1">
              <a:rPr lang="fr-FR" smtClean="0"/>
              <a:pPr/>
              <a:t>10/06/2015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B7D5-71C2-4582-BF5A-4D4BD3675AC8}" type="datetime1">
              <a:rPr lang="fr-FR" smtClean="0"/>
              <a:pPr/>
              <a:t>10/06/2015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D4D435-E618-484C-9DB9-54295E422A84}" type="datetime1">
              <a:rPr lang="fr-FR" smtClean="0"/>
              <a:pPr/>
              <a:t>10/06/2015</a:t>
            </a:fld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1CB24B-1930-4142-9BB2-0B4FD850C5C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152E7D3-8428-4F19-960B-80EB205C22C4}" type="datetime1">
              <a:rPr lang="fr-FR" smtClean="0"/>
              <a:pPr/>
              <a:t>10/06/2015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11CB24B-1930-4142-9BB2-0B4FD850C5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2D55-63E1-4265-8F65-65216029D199}" type="datetime1">
              <a:rPr lang="fr-FR" smtClean="0"/>
              <a:pPr/>
              <a:t>10/06/2015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0328-AD40-4848-B170-BFE06BAE1D85}" type="datetime1">
              <a:rPr lang="fr-FR" smtClean="0"/>
              <a:pPr/>
              <a:t>10/06/2015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02AF7-8DB5-488C-9332-CD7B93D0FEFE}" type="datetime1">
              <a:rPr lang="fr-FR" smtClean="0"/>
              <a:pPr/>
              <a:t>10/06/2015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4E1D062-2A0F-4AAB-BCC0-1056DDCE594B}" type="datetime1">
              <a:rPr lang="fr-FR" smtClean="0"/>
              <a:pPr/>
              <a:t>10/06/2015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11CB24B-1930-4142-9BB2-0B4FD850C5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file:///C:\Users\Chachou\Desktop\Robotique\LatenceRobot.mp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hachou\Desktop\Robotique\LatenceRobot.mp4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file:///C:\Users\Chachou\Desktop\Robotique\PbCollisionOrdre.mp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hachou\Desktop\Robotique\PbCollisionOrdre.mp4" TargetMode="Externa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51520" y="2060848"/>
            <a:ext cx="8458200" cy="1470025"/>
          </a:xfrm>
        </p:spPr>
        <p:txBody>
          <a:bodyPr/>
          <a:lstStyle/>
          <a:p>
            <a:r>
              <a:rPr lang="fr-FR" dirty="0" smtClean="0"/>
              <a:t>Projet Robotique: réalisation de robots suiveur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251520" y="4005064"/>
            <a:ext cx="6419056" cy="2625406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Jimmy Boulanger</a:t>
            </a:r>
          </a:p>
          <a:p>
            <a:r>
              <a:rPr lang="fr-FR" smtClean="0"/>
              <a:t>Yoann </a:t>
            </a:r>
            <a:r>
              <a:rPr lang="fr-FR" dirty="0" err="1" smtClean="0"/>
              <a:t>Boussit</a:t>
            </a:r>
            <a:endParaRPr lang="fr-FR" dirty="0" smtClean="0"/>
          </a:p>
          <a:p>
            <a:r>
              <a:rPr lang="fr-FR" dirty="0" smtClean="0"/>
              <a:t>Léa Chantemesse</a:t>
            </a:r>
          </a:p>
          <a:p>
            <a:r>
              <a:rPr lang="fr-FR" dirty="0" smtClean="0"/>
              <a:t>Mehdi El </a:t>
            </a:r>
            <a:r>
              <a:rPr lang="fr-FR" dirty="0" err="1" smtClean="0"/>
              <a:t>Azrak</a:t>
            </a:r>
            <a:endParaRPr lang="fr-FR" dirty="0" smtClean="0"/>
          </a:p>
          <a:p>
            <a:r>
              <a:rPr lang="fr-FR" dirty="0" smtClean="0"/>
              <a:t>Axel </a:t>
            </a:r>
            <a:r>
              <a:rPr lang="fr-FR" dirty="0" err="1" smtClean="0"/>
              <a:t>Lebreton</a:t>
            </a:r>
            <a:endParaRPr lang="fr-FR" dirty="0" smtClean="0"/>
          </a:p>
          <a:p>
            <a:r>
              <a:rPr lang="fr-FR" dirty="0" smtClean="0"/>
              <a:t>Cyril Maillot</a:t>
            </a:r>
          </a:p>
          <a:p>
            <a:r>
              <a:rPr lang="fr-FR" dirty="0" smtClean="0"/>
              <a:t>Charlotte </a:t>
            </a:r>
            <a:r>
              <a:rPr lang="fr-FR" dirty="0" err="1" smtClean="0"/>
              <a:t>Milanetto</a:t>
            </a:r>
            <a:endParaRPr lang="fr-FR" dirty="0" smtClean="0"/>
          </a:p>
          <a:p>
            <a:r>
              <a:rPr lang="fr-FR" dirty="0" err="1" smtClean="0"/>
              <a:t>Safae</a:t>
            </a:r>
            <a:r>
              <a:rPr lang="fr-FR" dirty="0" smtClean="0"/>
              <a:t> </a:t>
            </a:r>
            <a:r>
              <a:rPr lang="fr-FR" dirty="0" err="1" smtClean="0"/>
              <a:t>Habsati</a:t>
            </a:r>
            <a:endParaRPr lang="fr-FR" dirty="0" smtClean="0"/>
          </a:p>
          <a:p>
            <a:r>
              <a:rPr lang="fr-FR" dirty="0" smtClean="0"/>
              <a:t>Flora </a:t>
            </a:r>
            <a:r>
              <a:rPr lang="fr-FR" dirty="0" err="1" smtClean="0"/>
              <a:t>Tran</a:t>
            </a:r>
            <a:endParaRPr lang="fr-FR" dirty="0" smtClean="0"/>
          </a:p>
        </p:txBody>
      </p:sp>
      <p:pic>
        <p:nvPicPr>
          <p:cNvPr id="6" name="Image 5" descr="robo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4066729"/>
            <a:ext cx="1691680" cy="2791272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6800"/>
          </a:xfrm>
        </p:spPr>
        <p:txBody>
          <a:bodyPr>
            <a:normAutofit/>
          </a:bodyPr>
          <a:lstStyle/>
          <a:p>
            <a:r>
              <a:rPr lang="fr-FR" dirty="0" smtClean="0"/>
              <a:t>II/ Mise en place des robots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fr-FR" sz="2400" dirty="0"/>
          </a:p>
          <a:p>
            <a:pPr marL="109728" indent="0">
              <a:buNone/>
            </a:pPr>
            <a:r>
              <a:rPr lang="fr-FR" sz="2400" dirty="0" smtClean="0"/>
              <a:t>	</a:t>
            </a:r>
            <a:endParaRPr lang="fr-F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236296" y="3212976"/>
            <a:ext cx="1728192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/>
              <a:t>Valeur infinie</a:t>
            </a:r>
            <a:r>
              <a:rPr lang="fr-FR" dirty="0" smtClean="0"/>
              <a:t> : 340</a:t>
            </a:r>
            <a:endParaRPr lang="fr-FR" u="sng" dirty="0"/>
          </a:p>
        </p:txBody>
      </p:sp>
      <p:graphicFrame>
        <p:nvGraphicFramePr>
          <p:cNvPr id="10" name="Graphique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0506152"/>
              </p:ext>
            </p:extLst>
          </p:nvPr>
        </p:nvGraphicFramePr>
        <p:xfrm>
          <a:off x="1331640" y="1916832"/>
          <a:ext cx="5742384" cy="4581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395536" y="1340768"/>
            <a:ext cx="3752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accent2">
                  <a:lumMod val="75000"/>
                </a:schemeClr>
              </a:buClr>
              <a:buFont typeface="+mj-lt"/>
              <a:buAutoNum type="arabicPeriod" startAt="2"/>
            </a:pPr>
            <a:r>
              <a:rPr lang="fr-FR" sz="2400" dirty="0" smtClean="0"/>
              <a:t>Paramétrage télémètre</a:t>
            </a:r>
            <a:endParaRPr lang="fr-FR" sz="24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365315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Graphic spid="10" grpId="0">
        <p:bldAsOne/>
      </p:bldGraphic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6800"/>
          </a:xfrm>
        </p:spPr>
        <p:txBody>
          <a:bodyPr/>
          <a:lstStyle/>
          <a:p>
            <a:r>
              <a:rPr lang="fr-FR" dirty="0" smtClean="0"/>
              <a:t>II/ Mise en place des robots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fr-FR" sz="2400" dirty="0"/>
          </a:p>
          <a:p>
            <a:pPr marL="109728" indent="0">
              <a:buNone/>
            </a:pPr>
            <a:r>
              <a:rPr lang="fr-FR" sz="2400" dirty="0" smtClean="0"/>
              <a:t>	</a:t>
            </a:r>
            <a:endParaRPr lang="fr-F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236296" y="321297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/>
              <a:t>Equation</a:t>
            </a:r>
            <a:r>
              <a:rPr lang="fr-FR" dirty="0" smtClean="0"/>
              <a:t> :</a:t>
            </a:r>
          </a:p>
          <a:p>
            <a:pPr algn="ctr"/>
            <a:r>
              <a:rPr lang="fr-FR" dirty="0" smtClean="0"/>
              <a:t>x = 1000y - 18</a:t>
            </a:r>
            <a:endParaRPr lang="fr-FR" dirty="0"/>
          </a:p>
        </p:txBody>
      </p:sp>
      <p:graphicFrame>
        <p:nvGraphicFramePr>
          <p:cNvPr id="8" name="Graphique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43382432"/>
              </p:ext>
            </p:extLst>
          </p:nvPr>
        </p:nvGraphicFramePr>
        <p:xfrm>
          <a:off x="989550" y="1804986"/>
          <a:ext cx="5654137" cy="44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236296" y="4247425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/>
              <a:t>Valeur infinie</a:t>
            </a:r>
            <a:r>
              <a:rPr lang="fr-FR" dirty="0" smtClean="0"/>
              <a:t> :</a:t>
            </a:r>
          </a:p>
          <a:p>
            <a:pPr algn="ctr"/>
            <a:r>
              <a:rPr lang="fr-FR" dirty="0" smtClean="0"/>
              <a:t>11,4 cm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95536" y="1340768"/>
            <a:ext cx="3752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accent2">
                  <a:lumMod val="75000"/>
                </a:schemeClr>
              </a:buClr>
              <a:buFont typeface="+mj-lt"/>
              <a:buAutoNum type="arabicPeriod" startAt="2"/>
            </a:pPr>
            <a:r>
              <a:rPr lang="fr-FR" sz="2400" dirty="0" smtClean="0"/>
              <a:t>Paramétrage télémètre</a:t>
            </a:r>
            <a:endParaRPr lang="fr-FR" sz="2400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1460846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8" grpId="0">
        <p:bldAsOne/>
      </p:bldGraphic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6800"/>
          </a:xfrm>
        </p:spPr>
        <p:txBody>
          <a:bodyPr/>
          <a:lstStyle/>
          <a:p>
            <a:r>
              <a:rPr lang="fr-FR" dirty="0" smtClean="0"/>
              <a:t>II/ Mise en place des robots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Contrainte du matériel</a:t>
            </a:r>
          </a:p>
          <a:p>
            <a:endParaRPr lang="fr-FR" sz="2400" dirty="0"/>
          </a:p>
          <a:p>
            <a:pPr marL="109728" indent="0">
              <a:buNone/>
            </a:pPr>
            <a:r>
              <a:rPr lang="fr-FR" sz="2400" dirty="0" smtClean="0"/>
              <a:t>	Détection infinie </a:t>
            </a:r>
            <a:r>
              <a:rPr lang="fr-FR" sz="2400" dirty="0" smtClean="0">
                <a:sym typeface="Wingdings" panose="05000000000000000000" pitchFamily="2" charset="2"/>
              </a:rPr>
              <a:t> renvoie environ 11,5cm</a:t>
            </a:r>
            <a:endParaRPr lang="fr-FR" sz="2000" dirty="0" smtClean="0"/>
          </a:p>
          <a:p>
            <a:pPr marL="109728" indent="0">
              <a:buNone/>
            </a:pPr>
            <a:endParaRPr lang="fr-FR" sz="2400" dirty="0" smtClean="0"/>
          </a:p>
          <a:p>
            <a:pPr marL="109728" indent="0">
              <a:buNone/>
            </a:pPr>
            <a:r>
              <a:rPr lang="fr-FR" sz="2400" dirty="0" smtClean="0"/>
              <a:t>	Détection correcte à environ 10cm</a:t>
            </a:r>
          </a:p>
          <a:p>
            <a:pPr marL="109728" indent="0">
              <a:buNone/>
            </a:pPr>
            <a:endParaRPr lang="fr-FR" sz="2400" dirty="0"/>
          </a:p>
          <a:p>
            <a:pPr marL="109728" indent="0">
              <a:buNone/>
            </a:pPr>
            <a:r>
              <a:rPr lang="fr-FR" sz="2400" dirty="0" smtClean="0"/>
              <a:t>	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395536" y="1340768"/>
            <a:ext cx="3752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accent2">
                  <a:lumMod val="75000"/>
                </a:schemeClr>
              </a:buClr>
              <a:buFont typeface="+mj-lt"/>
              <a:buAutoNum type="arabicPeriod" startAt="2"/>
            </a:pPr>
            <a:r>
              <a:rPr lang="fr-FR" sz="2400" dirty="0" smtClean="0"/>
              <a:t>Paramétrage télémètre</a:t>
            </a:r>
            <a:endParaRPr lang="fr-FR" sz="24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7682156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6800"/>
          </a:xfrm>
        </p:spPr>
        <p:txBody>
          <a:bodyPr/>
          <a:lstStyle/>
          <a:p>
            <a:r>
              <a:rPr lang="fr-FR" dirty="0" smtClean="0"/>
              <a:t>II/ Mise en place des robots </a:t>
            </a:r>
            <a:endParaRPr lang="fr-FR" dirty="0"/>
          </a:p>
        </p:txBody>
      </p:sp>
      <p:pic>
        <p:nvPicPr>
          <p:cNvPr id="1026" name="Picture 2" descr="http://docu.arpitania.eu/images/thumb/1/1e/Image_Robot2_Jour3.png/300px-Image_Robot2_Jour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588" y="2180325"/>
            <a:ext cx="4746823" cy="41139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36296" y="3212976"/>
            <a:ext cx="1450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Option 1</a:t>
            </a:r>
            <a:endParaRPr lang="fr-FR" u="sng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1340768"/>
            <a:ext cx="4645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accent6">
                  <a:lumMod val="75000"/>
                </a:schemeClr>
              </a:buClr>
              <a:buFont typeface="+mj-lt"/>
              <a:buAutoNum type="arabicPeriod" startAt="3"/>
            </a:pPr>
            <a:r>
              <a:rPr lang="fr-FR" sz="2400" dirty="0" smtClean="0"/>
              <a:t> Configuration des télémètres</a:t>
            </a:r>
            <a:endParaRPr lang="fr-FR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6800"/>
          </a:xfrm>
        </p:spPr>
        <p:txBody>
          <a:bodyPr/>
          <a:lstStyle/>
          <a:p>
            <a:r>
              <a:rPr lang="fr-FR" dirty="0" smtClean="0"/>
              <a:t>II/ Mise en place des robots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7236296" y="3212976"/>
            <a:ext cx="1450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Option 2</a:t>
            </a:r>
            <a:endParaRPr lang="fr-FR" u="sng" dirty="0"/>
          </a:p>
        </p:txBody>
      </p:sp>
      <p:pic>
        <p:nvPicPr>
          <p:cNvPr id="2050" name="Picture 2" descr="http://docu.arpitania.eu/images/c/c9/Image_robot_Jour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6" y="2813203"/>
            <a:ext cx="5112568" cy="31975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95536" y="1340768"/>
            <a:ext cx="4645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accent6">
                  <a:lumMod val="75000"/>
                </a:schemeClr>
              </a:buClr>
              <a:buFont typeface="+mj-lt"/>
              <a:buAutoNum type="arabicPeriod" startAt="3"/>
            </a:pPr>
            <a:r>
              <a:rPr lang="fr-FR" sz="2400" dirty="0" smtClean="0"/>
              <a:t> Configuration des télémètres</a:t>
            </a:r>
            <a:endParaRPr lang="fr-FR" sz="24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93692443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6800"/>
          </a:xfrm>
        </p:spPr>
        <p:txBody>
          <a:bodyPr/>
          <a:lstStyle/>
          <a:p>
            <a:r>
              <a:rPr lang="fr-FR" dirty="0" smtClean="0"/>
              <a:t>II/ Mise en place des robots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7236296" y="3212976"/>
            <a:ext cx="1450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Option 3</a:t>
            </a:r>
            <a:endParaRPr lang="fr-FR" u="sng" dirty="0"/>
          </a:p>
        </p:txBody>
      </p:sp>
      <p:pic>
        <p:nvPicPr>
          <p:cNvPr id="3074" name="Picture 2" descr="http://docu.arpitania.eu/images/thumb/1/1d/Image_Robot_Jour4.png/300px-Image_Robot_Jour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64904"/>
            <a:ext cx="4720244" cy="33828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95536" y="1340768"/>
            <a:ext cx="4645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accent6">
                  <a:lumMod val="75000"/>
                </a:schemeClr>
              </a:buClr>
              <a:buFont typeface="+mj-lt"/>
              <a:buAutoNum type="arabicPeriod" startAt="3"/>
            </a:pPr>
            <a:r>
              <a:rPr lang="fr-FR" sz="2400" dirty="0" smtClean="0"/>
              <a:t> Configuration des télémètres</a:t>
            </a:r>
            <a:endParaRPr lang="fr-FR" sz="24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58786656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850776"/>
          </a:xfrm>
        </p:spPr>
        <p:txBody>
          <a:bodyPr>
            <a:normAutofit/>
          </a:bodyPr>
          <a:lstStyle/>
          <a:p>
            <a:r>
              <a:rPr lang="fr-FR" dirty="0" smtClean="0"/>
              <a:t>II/ Mise en place des robots</a:t>
            </a:r>
            <a:endParaRPr lang="fr-FR" dirty="0"/>
          </a:p>
        </p:txBody>
      </p:sp>
      <p:grpSp>
        <p:nvGrpSpPr>
          <p:cNvPr id="3" name="Group 8"/>
          <p:cNvGrpSpPr/>
          <p:nvPr/>
        </p:nvGrpSpPr>
        <p:grpSpPr>
          <a:xfrm>
            <a:off x="3311860" y="1628800"/>
            <a:ext cx="3096344" cy="806093"/>
            <a:chOff x="3311860" y="1988839"/>
            <a:chExt cx="3096344" cy="806093"/>
          </a:xfrm>
        </p:grpSpPr>
        <p:sp>
          <p:nvSpPr>
            <p:cNvPr id="4" name="Rounded Rectangle 3"/>
            <p:cNvSpPr/>
            <p:nvPr/>
          </p:nvSpPr>
          <p:spPr>
            <a:xfrm>
              <a:off x="3347864" y="1988839"/>
              <a:ext cx="3024336" cy="806093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11860" y="2068405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Choix du port connexion télémètre/</a:t>
              </a:r>
              <a:r>
                <a:rPr lang="fr-FR" dirty="0" err="1"/>
                <a:t>A</a:t>
              </a:r>
              <a:r>
                <a:rPr lang="fr-FR" dirty="0" err="1" smtClean="0"/>
                <a:t>rduino</a:t>
              </a:r>
              <a:endParaRPr lang="fr-FR" dirty="0"/>
            </a:p>
          </p:txBody>
        </p:sp>
      </p:grpSp>
      <p:grpSp>
        <p:nvGrpSpPr>
          <p:cNvPr id="5" name="Group 9"/>
          <p:cNvGrpSpPr/>
          <p:nvPr/>
        </p:nvGrpSpPr>
        <p:grpSpPr>
          <a:xfrm>
            <a:off x="3311860" y="2622908"/>
            <a:ext cx="3096344" cy="806093"/>
            <a:chOff x="3311860" y="1988839"/>
            <a:chExt cx="3096344" cy="806093"/>
          </a:xfrm>
        </p:grpSpPr>
        <p:sp>
          <p:nvSpPr>
            <p:cNvPr id="11" name="Rounded Rectangle 10"/>
            <p:cNvSpPr/>
            <p:nvPr/>
          </p:nvSpPr>
          <p:spPr>
            <a:xfrm>
              <a:off x="3347864" y="1988839"/>
              <a:ext cx="3024336" cy="806093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11860" y="2068405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Lecture de la valeur envoyée par le télémètre</a:t>
              </a:r>
              <a:endParaRPr lang="fr-FR" dirty="0"/>
            </a:p>
          </p:txBody>
        </p:sp>
      </p:grpSp>
      <p:grpSp>
        <p:nvGrpSpPr>
          <p:cNvPr id="6" name="Group 12"/>
          <p:cNvGrpSpPr/>
          <p:nvPr/>
        </p:nvGrpSpPr>
        <p:grpSpPr>
          <a:xfrm>
            <a:off x="3311860" y="3645025"/>
            <a:ext cx="3096344" cy="806093"/>
            <a:chOff x="3311860" y="1988839"/>
            <a:chExt cx="3096344" cy="806093"/>
          </a:xfrm>
        </p:grpSpPr>
        <p:sp>
          <p:nvSpPr>
            <p:cNvPr id="14" name="Rounded Rectangle 13"/>
            <p:cNvSpPr/>
            <p:nvPr/>
          </p:nvSpPr>
          <p:spPr>
            <a:xfrm>
              <a:off x="3347864" y="1988839"/>
              <a:ext cx="3024336" cy="806093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11860" y="2068405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Calcul de la moyenne des valeurs sur 500 itérations</a:t>
              </a:r>
              <a:endParaRPr lang="fr-FR" dirty="0"/>
            </a:p>
          </p:txBody>
        </p:sp>
      </p:grpSp>
      <p:grpSp>
        <p:nvGrpSpPr>
          <p:cNvPr id="7" name="Group 15"/>
          <p:cNvGrpSpPr/>
          <p:nvPr/>
        </p:nvGrpSpPr>
        <p:grpSpPr>
          <a:xfrm>
            <a:off x="3351240" y="4653137"/>
            <a:ext cx="3096344" cy="806093"/>
            <a:chOff x="3311860" y="1988839"/>
            <a:chExt cx="3096344" cy="806093"/>
          </a:xfrm>
        </p:grpSpPr>
        <p:sp>
          <p:nvSpPr>
            <p:cNvPr id="17" name="Rounded Rectangle 16"/>
            <p:cNvSpPr/>
            <p:nvPr/>
          </p:nvSpPr>
          <p:spPr>
            <a:xfrm>
              <a:off x="3347864" y="1988839"/>
              <a:ext cx="3024336" cy="806093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11860" y="2068405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Affichage de cette valeur moyenne</a:t>
              </a:r>
              <a:endParaRPr lang="fr-FR" dirty="0"/>
            </a:p>
          </p:txBody>
        </p:sp>
      </p:grpSp>
      <p:grpSp>
        <p:nvGrpSpPr>
          <p:cNvPr id="9" name="Group 18"/>
          <p:cNvGrpSpPr/>
          <p:nvPr/>
        </p:nvGrpSpPr>
        <p:grpSpPr>
          <a:xfrm>
            <a:off x="3347864" y="5661249"/>
            <a:ext cx="3096344" cy="806093"/>
            <a:chOff x="3311860" y="1988839"/>
            <a:chExt cx="3096344" cy="806093"/>
          </a:xfrm>
        </p:grpSpPr>
        <p:sp>
          <p:nvSpPr>
            <p:cNvPr id="20" name="Rounded Rectangle 19"/>
            <p:cNvSpPr/>
            <p:nvPr/>
          </p:nvSpPr>
          <p:spPr>
            <a:xfrm>
              <a:off x="3347864" y="1988839"/>
              <a:ext cx="3024336" cy="806093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11860" y="2068405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Conditions en fonction des actions à effectuer</a:t>
              </a:r>
              <a:endParaRPr lang="fr-FR" dirty="0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>
            <a:off x="4860032" y="2434893"/>
            <a:ext cx="0" cy="209578"/>
          </a:xfrm>
          <a:prstGeom prst="straightConnector1">
            <a:avLst/>
          </a:prstGeom>
          <a:ln w="28575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860032" y="3435447"/>
            <a:ext cx="0" cy="209578"/>
          </a:xfrm>
          <a:prstGeom prst="straightConnector1">
            <a:avLst/>
          </a:prstGeom>
          <a:ln w="28575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860032" y="4451118"/>
            <a:ext cx="0" cy="209578"/>
          </a:xfrm>
          <a:prstGeom prst="straightConnector1">
            <a:avLst/>
          </a:prstGeom>
          <a:ln w="28575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860032" y="5459230"/>
            <a:ext cx="0" cy="209578"/>
          </a:xfrm>
          <a:prstGeom prst="straightConnector1">
            <a:avLst/>
          </a:prstGeom>
          <a:ln w="28575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860032" y="2492896"/>
            <a:ext cx="259228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860032" y="3494562"/>
            <a:ext cx="2592288" cy="6446"/>
          </a:xfrm>
          <a:prstGeom prst="straightConnector1">
            <a:avLst/>
          </a:prstGeom>
          <a:ln w="28575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452320" y="2492896"/>
            <a:ext cx="0" cy="100811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424756" y="242984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If i = 500</a:t>
            </a:r>
            <a:endParaRPr lang="fr-FR" dirty="0"/>
          </a:p>
        </p:txBody>
      </p:sp>
      <p:sp>
        <p:nvSpPr>
          <p:cNvPr id="34" name="TextBox 33"/>
          <p:cNvSpPr txBox="1"/>
          <p:nvPr/>
        </p:nvSpPr>
        <p:spPr>
          <a:xfrm>
            <a:off x="2195736" y="2484708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If i != 500</a:t>
            </a:r>
          </a:p>
          <a:p>
            <a:pPr algn="ctr"/>
            <a:endParaRPr lang="fr-FR" dirty="0"/>
          </a:p>
          <a:p>
            <a:pPr algn="ctr"/>
            <a:r>
              <a:rPr lang="fr-FR" dirty="0" smtClean="0"/>
              <a:t>i++ 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395536" y="1124744"/>
            <a:ext cx="8270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accent2">
                  <a:lumMod val="75000"/>
                </a:schemeClr>
              </a:buClr>
              <a:buFont typeface="+mj-lt"/>
              <a:buAutoNum type="arabicPeriod" startAt="4"/>
            </a:pPr>
            <a:r>
              <a:rPr lang="fr-FR" sz="2400" dirty="0" smtClean="0"/>
              <a:t>Algorithme de lecture de la valeur de sortie du télémètre</a:t>
            </a:r>
            <a:endParaRPr lang="fr-FR" sz="2400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02700264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fr-FR" dirty="0" smtClean="0"/>
              <a:t>III/ Mise en œuvre du projet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2511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fr-FR" dirty="0" smtClean="0"/>
              <a:t>1</a:t>
            </a:r>
            <a:r>
              <a:rPr lang="fr-FR" baseline="30000" dirty="0" smtClean="0"/>
              <a:t>e</a:t>
            </a:r>
            <a:r>
              <a:rPr lang="fr-FR" dirty="0" smtClean="0"/>
              <a:t> approche</a:t>
            </a:r>
          </a:p>
          <a:p>
            <a:pPr marL="514350" indent="-514350">
              <a:buNone/>
            </a:pPr>
            <a:endParaRPr lang="fr-FR" dirty="0" smtClean="0"/>
          </a:p>
          <a:p>
            <a:pPr marL="514350" indent="-514350">
              <a:buNone/>
            </a:pPr>
            <a:endParaRPr lang="fr-FR" dirty="0" smtClean="0"/>
          </a:p>
        </p:txBody>
      </p:sp>
      <p:pic>
        <p:nvPicPr>
          <p:cNvPr id="37" name="Image 36" descr="J4_Cas2Ord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08920"/>
            <a:ext cx="9144000" cy="2687359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fr-FR" dirty="0" smtClean="0"/>
              <a:t>III/ Mise en œuvre du projet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2511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fr-FR" dirty="0" smtClean="0"/>
              <a:t>1</a:t>
            </a:r>
            <a:r>
              <a:rPr lang="fr-FR" baseline="30000" dirty="0" smtClean="0"/>
              <a:t>e</a:t>
            </a:r>
            <a:r>
              <a:rPr lang="fr-FR" dirty="0" smtClean="0"/>
              <a:t> approche</a:t>
            </a:r>
          </a:p>
          <a:p>
            <a:pPr marL="514350" indent="-514350">
              <a:buNone/>
            </a:pPr>
            <a:endParaRPr lang="fr-FR" dirty="0" smtClean="0"/>
          </a:p>
          <a:p>
            <a:pPr marL="514350" indent="-514350">
              <a:buNone/>
            </a:pPr>
            <a:endParaRPr lang="fr-FR" dirty="0" smtClean="0"/>
          </a:p>
        </p:txBody>
      </p:sp>
      <p:pic>
        <p:nvPicPr>
          <p:cNvPr id="13" name="Image 12" descr="J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51224"/>
            <a:ext cx="9144000" cy="4706776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fr-FR" dirty="0" smtClean="0"/>
              <a:t>III/ Mise en œuvre du projet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2511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fr-FR" dirty="0" smtClean="0"/>
              <a:t>1</a:t>
            </a:r>
            <a:r>
              <a:rPr lang="fr-FR" baseline="30000" dirty="0" smtClean="0"/>
              <a:t>e</a:t>
            </a:r>
            <a:r>
              <a:rPr lang="fr-FR" dirty="0" smtClean="0"/>
              <a:t> approche</a:t>
            </a:r>
          </a:p>
          <a:p>
            <a:pPr marL="514350" indent="-514350">
              <a:buNone/>
            </a:pPr>
            <a:r>
              <a:rPr lang="fr-FR" dirty="0" smtClean="0"/>
              <a:t>Problèmes rencontrés</a:t>
            </a:r>
          </a:p>
          <a:p>
            <a:pPr marL="806958" lvl="1" indent="-514350"/>
            <a:r>
              <a:rPr lang="fr-FR" dirty="0" smtClean="0"/>
              <a:t>Latence entre les robots</a:t>
            </a:r>
          </a:p>
          <a:p>
            <a:pPr marL="514350" indent="-514350">
              <a:buNone/>
            </a:pPr>
            <a:endParaRPr lang="fr-FR" dirty="0" smtClean="0"/>
          </a:p>
          <a:p>
            <a:pPr marL="514350" indent="-514350">
              <a:buNone/>
            </a:pPr>
            <a:endParaRPr lang="fr-FR" dirty="0" smtClean="0"/>
          </a:p>
        </p:txBody>
      </p:sp>
      <p:pic>
        <p:nvPicPr>
          <p:cNvPr id="6" name="LatenceRobot.mp4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411760" y="3068960"/>
            <a:ext cx="4248472" cy="3186354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882552" cy="1066800"/>
          </a:xfrm>
        </p:spPr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36504"/>
          </a:xfrm>
        </p:spPr>
        <p:txBody>
          <a:bodyPr>
            <a:noAutofit/>
          </a:bodyPr>
          <a:lstStyle/>
          <a:p>
            <a:pPr marL="681228" indent="-571500">
              <a:buFont typeface="+mj-lt"/>
              <a:buAutoNum type="romanUcPeriod"/>
            </a:pPr>
            <a:r>
              <a:rPr lang="fr-FR" sz="1200" dirty="0" smtClean="0"/>
              <a:t>Analyse du sujet</a:t>
            </a:r>
          </a:p>
          <a:p>
            <a:pPr marL="973836" lvl="1" indent="-571500">
              <a:buFont typeface="+mj-lt"/>
              <a:buAutoNum type="arabicPeriod"/>
            </a:pPr>
            <a:r>
              <a:rPr lang="fr-FR" sz="1200" dirty="0" smtClean="0"/>
              <a:t>Cahier des charges</a:t>
            </a:r>
          </a:p>
          <a:p>
            <a:pPr marL="973836" lvl="1" indent="-571500">
              <a:buFont typeface="+mj-lt"/>
              <a:buAutoNum type="arabicPeriod"/>
            </a:pPr>
            <a:r>
              <a:rPr lang="fr-FR" sz="1200" dirty="0" smtClean="0"/>
              <a:t>Diagramme APTE</a:t>
            </a:r>
          </a:p>
          <a:p>
            <a:pPr marL="973836" lvl="1" indent="-571500">
              <a:buFont typeface="+mj-lt"/>
              <a:buAutoNum type="arabicPeriod"/>
            </a:pPr>
            <a:r>
              <a:rPr lang="fr-FR" sz="1200" dirty="0" smtClean="0"/>
              <a:t>Schéma Fonctionnel</a:t>
            </a:r>
          </a:p>
          <a:p>
            <a:pPr marL="973836" lvl="1" indent="-571500">
              <a:buFont typeface="+mj-lt"/>
              <a:buAutoNum type="arabicPeriod"/>
            </a:pPr>
            <a:r>
              <a:rPr lang="fr-FR" sz="1200" dirty="0" smtClean="0"/>
              <a:t>Description du matériel</a:t>
            </a:r>
          </a:p>
          <a:p>
            <a:pPr marL="973836" lvl="1" indent="-571500">
              <a:buFont typeface="+mj-lt"/>
              <a:buAutoNum type="arabicPeriod"/>
            </a:pPr>
            <a:r>
              <a:rPr lang="fr-FR" sz="1200" dirty="0"/>
              <a:t>Robots maître/</a:t>
            </a:r>
            <a:r>
              <a:rPr lang="fr-FR" sz="1200" dirty="0" smtClean="0"/>
              <a:t>esclave</a:t>
            </a:r>
          </a:p>
          <a:p>
            <a:pPr marL="973836" lvl="1" indent="-571500">
              <a:buFont typeface="+mj-lt"/>
              <a:buAutoNum type="arabicPeriod"/>
            </a:pPr>
            <a:endParaRPr lang="fr-FR" sz="1200" dirty="0" smtClean="0"/>
          </a:p>
          <a:p>
            <a:pPr marL="681228" indent="-571500">
              <a:buFont typeface="+mj-lt"/>
              <a:buAutoNum type="romanUcPeriod"/>
            </a:pPr>
            <a:r>
              <a:rPr lang="fr-FR" sz="1200" dirty="0" smtClean="0"/>
              <a:t> Mise en place du robot</a:t>
            </a:r>
          </a:p>
          <a:p>
            <a:pPr marL="973836" lvl="1" indent="-571500">
              <a:buFont typeface="+mj-lt"/>
              <a:buAutoNum type="arabicPeriod"/>
            </a:pPr>
            <a:r>
              <a:rPr lang="fr-FR" sz="1200" dirty="0" smtClean="0"/>
              <a:t>Connexion entre les éléments des robots</a:t>
            </a:r>
          </a:p>
          <a:p>
            <a:pPr marL="973836" lvl="1" indent="-571500">
              <a:buFont typeface="+mj-lt"/>
              <a:buAutoNum type="arabicPeriod"/>
            </a:pPr>
            <a:r>
              <a:rPr lang="fr-FR" sz="1200" dirty="0" smtClean="0"/>
              <a:t>Paramétrage du télémètre</a:t>
            </a:r>
          </a:p>
          <a:p>
            <a:pPr marL="973836" lvl="1" indent="-571500">
              <a:buFont typeface="+mj-lt"/>
              <a:buAutoNum type="arabicPeriod"/>
            </a:pPr>
            <a:r>
              <a:rPr lang="fr-FR" sz="1200" dirty="0" smtClean="0"/>
              <a:t>Configuration du télémètre</a:t>
            </a:r>
          </a:p>
          <a:p>
            <a:pPr marL="973836" lvl="1" indent="-571500">
              <a:buFont typeface="+mj-lt"/>
              <a:buAutoNum type="arabicPeriod"/>
            </a:pPr>
            <a:r>
              <a:rPr lang="fr-FR" sz="1200" dirty="0" smtClean="0"/>
              <a:t>Algorithme de lecture de la valeur de sortie du télémètre</a:t>
            </a:r>
          </a:p>
          <a:p>
            <a:pPr marL="973836" lvl="1" indent="-571500">
              <a:buFont typeface="+mj-lt"/>
              <a:buAutoNum type="arabicPeriod"/>
            </a:pPr>
            <a:endParaRPr lang="fr-FR" sz="1200" dirty="0" smtClean="0"/>
          </a:p>
          <a:p>
            <a:pPr marL="681228" indent="-571500">
              <a:buFont typeface="+mj-lt"/>
              <a:buAutoNum type="romanUcPeriod"/>
            </a:pPr>
            <a:r>
              <a:rPr lang="fr-FR" sz="1200" dirty="0" smtClean="0"/>
              <a:t>Mise en œuvre du projet</a:t>
            </a:r>
          </a:p>
          <a:p>
            <a:pPr marL="973836" lvl="1" indent="-571500">
              <a:buFont typeface="+mj-lt"/>
              <a:buAutoNum type="arabicPeriod"/>
            </a:pPr>
            <a:r>
              <a:rPr lang="fr-FR" sz="1200" dirty="0" smtClean="0"/>
              <a:t>1</a:t>
            </a:r>
            <a:r>
              <a:rPr lang="fr-FR" sz="1200" baseline="30000" dirty="0" smtClean="0"/>
              <a:t>e</a:t>
            </a:r>
            <a:r>
              <a:rPr lang="fr-FR" sz="1200" dirty="0" smtClean="0"/>
              <a:t> approche</a:t>
            </a:r>
          </a:p>
          <a:p>
            <a:pPr marL="973836" lvl="1" indent="-571500">
              <a:buFont typeface="+mj-lt"/>
              <a:buAutoNum type="arabicPeriod"/>
            </a:pPr>
            <a:r>
              <a:rPr lang="fr-FR" sz="1200" dirty="0" smtClean="0"/>
              <a:t>Approche finale</a:t>
            </a:r>
          </a:p>
          <a:p>
            <a:pPr marL="973836" lvl="1" indent="-571500">
              <a:buFont typeface="+mj-lt"/>
              <a:buAutoNum type="arabicPeriod"/>
            </a:pPr>
            <a:endParaRPr lang="fr-FR" sz="1200" dirty="0" smtClean="0"/>
          </a:p>
          <a:p>
            <a:pPr marL="681228" indent="-571500">
              <a:buFont typeface="+mj-lt"/>
              <a:buAutoNum type="romanUcPeriod"/>
            </a:pPr>
            <a:r>
              <a:rPr lang="fr-FR" sz="1200" dirty="0" smtClean="0"/>
              <a:t>Difficultés et pistes d’amélioration</a:t>
            </a:r>
          </a:p>
          <a:p>
            <a:pPr marL="973836" lvl="1" indent="-571500">
              <a:buFont typeface="+mj-lt"/>
              <a:buAutoNum type="arabicPeriod"/>
            </a:pPr>
            <a:r>
              <a:rPr lang="fr-FR" sz="1100" dirty="0" smtClean="0"/>
              <a:t>Difficultés</a:t>
            </a:r>
          </a:p>
          <a:p>
            <a:pPr marL="973836" lvl="1" indent="-571500">
              <a:buFont typeface="+mj-lt"/>
              <a:buAutoNum type="arabicPeriod"/>
            </a:pPr>
            <a:r>
              <a:rPr lang="fr-FR" sz="1100" dirty="0" smtClean="0"/>
              <a:t>Pistes d’amélioration</a:t>
            </a:r>
          </a:p>
          <a:p>
            <a:pPr marL="681228" indent="-571500">
              <a:buFont typeface="+mj-lt"/>
              <a:buAutoNum type="romanUcPeriod"/>
            </a:pPr>
            <a:endParaRPr lang="fr-FR" sz="1200" dirty="0" smtClean="0"/>
          </a:p>
          <a:p>
            <a:pPr marL="681228" indent="-571500">
              <a:buFont typeface="+mj-lt"/>
              <a:buAutoNum type="romanUcPeriod"/>
            </a:pPr>
            <a:r>
              <a:rPr lang="fr-FR" sz="1200" dirty="0" smtClean="0"/>
              <a:t>Gestion de projet</a:t>
            </a:r>
          </a:p>
          <a:p>
            <a:pPr marL="973836" lvl="1" indent="-571500">
              <a:buFont typeface="+mj-lt"/>
              <a:buAutoNum type="arabicPeriod"/>
            </a:pPr>
            <a:r>
              <a:rPr lang="fr-FR" sz="1200" dirty="0" smtClean="0"/>
              <a:t>Equipe</a:t>
            </a:r>
          </a:p>
          <a:p>
            <a:pPr marL="973836" lvl="1" indent="-571500">
              <a:buFont typeface="+mj-lt"/>
              <a:buAutoNum type="arabicPeriod"/>
            </a:pPr>
            <a:r>
              <a:rPr lang="fr-FR" sz="1200" dirty="0" smtClean="0"/>
              <a:t>Difficultés rencontrées</a:t>
            </a:r>
          </a:p>
          <a:p>
            <a:pPr marL="681228" indent="-571500">
              <a:buNone/>
            </a:pPr>
            <a:endParaRPr lang="fr-FR" sz="1200" dirty="0" smtClean="0"/>
          </a:p>
          <a:p>
            <a:pPr marL="681228" indent="-571500">
              <a:buNone/>
            </a:pPr>
            <a:r>
              <a:rPr lang="fr-FR" sz="1200" dirty="0" smtClean="0"/>
              <a:t>Conclusion</a:t>
            </a:r>
          </a:p>
          <a:p>
            <a:pPr marL="973836" lvl="1" indent="-571500">
              <a:buFont typeface="+mj-lt"/>
              <a:buAutoNum type="arabicPeriod"/>
            </a:pPr>
            <a:endParaRPr lang="fr-FR" sz="1200" dirty="0" smtClean="0"/>
          </a:p>
          <a:p>
            <a:pPr marL="973836" lvl="1" indent="-571500">
              <a:buFont typeface="+mj-lt"/>
              <a:buAutoNum type="arabicPeriod"/>
            </a:pPr>
            <a:endParaRPr lang="fr-FR" sz="1200" dirty="0" smtClean="0"/>
          </a:p>
          <a:p>
            <a:pPr marL="973836" lvl="1" indent="-571500">
              <a:buNone/>
            </a:pPr>
            <a:endParaRPr lang="fr-FR" sz="1200" dirty="0" smtClean="0"/>
          </a:p>
          <a:p>
            <a:pPr marL="681228" indent="-571500">
              <a:buFont typeface="+mj-lt"/>
              <a:buAutoNum type="romanUcPeriod"/>
            </a:pPr>
            <a:endParaRPr lang="fr-FR" sz="1200" dirty="0" smtClean="0"/>
          </a:p>
          <a:p>
            <a:pPr marL="681228" indent="-571500">
              <a:buFont typeface="+mj-lt"/>
              <a:buAutoNum type="romanUcPeriod"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fr-FR" dirty="0" smtClean="0"/>
              <a:t>III/ Mise en œuvre du projet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201622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fr-FR" dirty="0" smtClean="0"/>
              <a:t>1</a:t>
            </a:r>
            <a:r>
              <a:rPr lang="fr-FR" baseline="30000" dirty="0" smtClean="0"/>
              <a:t>e</a:t>
            </a:r>
            <a:r>
              <a:rPr lang="fr-FR" dirty="0" smtClean="0"/>
              <a:t> approche</a:t>
            </a:r>
          </a:p>
          <a:p>
            <a:pPr marL="514350" indent="-514350">
              <a:buNone/>
            </a:pPr>
            <a:r>
              <a:rPr lang="fr-FR" dirty="0" smtClean="0"/>
              <a:t>Problèmes rencontrés</a:t>
            </a:r>
          </a:p>
          <a:p>
            <a:pPr marL="806958" lvl="1" indent="-514350"/>
            <a:r>
              <a:rPr lang="fr-FR" dirty="0" smtClean="0"/>
              <a:t>Priorité des données: ordre ou information capteurs non multitâches</a:t>
            </a:r>
          </a:p>
          <a:p>
            <a:pPr marL="806958" lvl="1" indent="-514350"/>
            <a:endParaRPr lang="fr-FR" dirty="0" smtClean="0"/>
          </a:p>
          <a:p>
            <a:pPr marL="514350" indent="-514350">
              <a:buNone/>
            </a:pPr>
            <a:endParaRPr lang="fr-FR" dirty="0" smtClean="0"/>
          </a:p>
          <a:p>
            <a:pPr marL="514350" indent="-514350">
              <a:buNone/>
            </a:pPr>
            <a:endParaRPr lang="fr-FR" dirty="0" smtClean="0"/>
          </a:p>
        </p:txBody>
      </p:sp>
      <p:pic>
        <p:nvPicPr>
          <p:cNvPr id="8" name="PbCollisionOrdre.mp4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555776" y="3501008"/>
            <a:ext cx="4104456" cy="3078342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fr-FR" dirty="0" smtClean="0"/>
              <a:t>III/ Mise en œuvre du projet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2511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fr-FR" dirty="0" smtClean="0"/>
              <a:t>1</a:t>
            </a:r>
            <a:r>
              <a:rPr lang="fr-FR" baseline="30000" dirty="0" smtClean="0"/>
              <a:t>e</a:t>
            </a:r>
            <a:r>
              <a:rPr lang="fr-FR" dirty="0" smtClean="0"/>
              <a:t> approche</a:t>
            </a:r>
          </a:p>
          <a:p>
            <a:pPr marL="514350" indent="-51435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 marL="514350" indent="-51435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 marL="514350" indent="-514350">
              <a:buNone/>
            </a:pPr>
            <a:endParaRPr lang="fr-FR" dirty="0" smtClean="0"/>
          </a:p>
          <a:p>
            <a:pPr marL="514350" indent="-514350" algn="ctr">
              <a:buNone/>
            </a:pPr>
            <a:r>
              <a:rPr lang="fr-FR" dirty="0" smtClean="0">
                <a:solidFill>
                  <a:schemeClr val="tx1"/>
                </a:solidFill>
              </a:rPr>
              <a:t>Solution: utiliser le Linux embarqués de la carte</a:t>
            </a:r>
          </a:p>
          <a:p>
            <a:pPr marL="514350" indent="-514350">
              <a:buNone/>
            </a:pPr>
            <a:endParaRPr lang="fr-FR" dirty="0" smtClean="0"/>
          </a:p>
          <a:p>
            <a:pPr marL="514350" indent="-514350">
              <a:buNone/>
            </a:pPr>
            <a:endParaRPr lang="fr-FR" dirty="0" smtClean="0"/>
          </a:p>
        </p:txBody>
      </p:sp>
      <p:sp>
        <p:nvSpPr>
          <p:cNvPr id="4" name="Rectangle 3"/>
          <p:cNvSpPr/>
          <p:nvPr/>
        </p:nvSpPr>
        <p:spPr>
          <a:xfrm>
            <a:off x="755576" y="3212976"/>
            <a:ext cx="7704856" cy="10081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fr-FR" dirty="0" smtClean="0"/>
              <a:t>III/ Mise en œuvre du projet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25112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fr-FR" dirty="0" smtClean="0"/>
              <a:t>Approche finale: Utilisation du Linux embarqué</a:t>
            </a:r>
          </a:p>
          <a:p>
            <a:pPr marL="514350" indent="-514350">
              <a:buNone/>
            </a:pPr>
            <a:endParaRPr lang="fr-FR" dirty="0" smtClean="0"/>
          </a:p>
          <a:p>
            <a:pPr marL="514350" indent="-514350">
              <a:buNone/>
            </a:pPr>
            <a:endParaRPr lang="fr-FR" dirty="0" smtClean="0"/>
          </a:p>
          <a:p>
            <a:pPr marL="514350" indent="-514350">
              <a:buNone/>
            </a:pPr>
            <a:endParaRPr lang="fr-FR" dirty="0" smtClean="0"/>
          </a:p>
          <a:p>
            <a:pPr marL="514350" indent="-514350">
              <a:buNone/>
            </a:pPr>
            <a:endParaRPr lang="fr-FR" dirty="0" smtClean="0"/>
          </a:p>
        </p:txBody>
      </p:sp>
      <p:sp>
        <p:nvSpPr>
          <p:cNvPr id="6" name="Rectangle à coins arrondis 5"/>
          <p:cNvSpPr/>
          <p:nvPr/>
        </p:nvSpPr>
        <p:spPr>
          <a:xfrm>
            <a:off x="971600" y="2492896"/>
            <a:ext cx="2232248" cy="30963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331640" y="2708920"/>
            <a:ext cx="1440160" cy="30777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Arduino</a:t>
            </a:r>
            <a:endParaRPr lang="fr-FR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331640" y="4797152"/>
            <a:ext cx="144016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Linux Embarqué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827584" y="5733256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Carte Arduino Yùn Maitre</a:t>
            </a:r>
            <a:endParaRPr lang="fr-FR" sz="1400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5724128" y="566124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Carte Arduino Yùn Esclave</a:t>
            </a:r>
            <a:endParaRPr lang="fr-FR" sz="1400" i="1" dirty="0"/>
          </a:p>
        </p:txBody>
      </p:sp>
      <p:cxnSp>
        <p:nvCxnSpPr>
          <p:cNvPr id="16" name="Connecteur droit avec flèche 15"/>
          <p:cNvCxnSpPr>
            <a:stCxn id="9" idx="2"/>
            <a:endCxn id="40" idx="0"/>
          </p:cNvCxnSpPr>
          <p:nvPr/>
        </p:nvCxnSpPr>
        <p:spPr>
          <a:xfrm>
            <a:off x="2051720" y="3016697"/>
            <a:ext cx="0" cy="11323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4211960" y="5301208"/>
            <a:ext cx="79208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WiFi</a:t>
            </a:r>
            <a:endParaRPr lang="fr-FR" dirty="0"/>
          </a:p>
        </p:txBody>
      </p:sp>
      <p:cxnSp>
        <p:nvCxnSpPr>
          <p:cNvPr id="20" name="Connecteur droit avec flèche 19"/>
          <p:cNvCxnSpPr>
            <a:stCxn id="11" idx="3"/>
            <a:endCxn id="18" idx="1"/>
          </p:cNvCxnSpPr>
          <p:nvPr/>
        </p:nvCxnSpPr>
        <p:spPr>
          <a:xfrm>
            <a:off x="2771800" y="5058762"/>
            <a:ext cx="1440160" cy="427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2123728" y="3284984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C00000"/>
                </a:solidFill>
              </a:rPr>
              <a:t>Ecriture</a:t>
            </a:r>
            <a:endParaRPr lang="fr-FR" i="1" dirty="0">
              <a:solidFill>
                <a:srgbClr val="C0000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403648" y="414908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Fichier.txt</a:t>
            </a:r>
            <a:endParaRPr lang="fr-FR" sz="1200" dirty="0"/>
          </a:p>
        </p:txBody>
      </p:sp>
      <p:cxnSp>
        <p:nvCxnSpPr>
          <p:cNvPr id="50" name="Connecteur droit avec flèche 49"/>
          <p:cNvCxnSpPr>
            <a:stCxn id="11" idx="0"/>
            <a:endCxn id="40" idx="2"/>
          </p:cNvCxnSpPr>
          <p:nvPr/>
        </p:nvCxnSpPr>
        <p:spPr>
          <a:xfrm flipV="1">
            <a:off x="2051720" y="4426079"/>
            <a:ext cx="0" cy="3710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à coins arrondis 52"/>
          <p:cNvSpPr/>
          <p:nvPr/>
        </p:nvSpPr>
        <p:spPr>
          <a:xfrm>
            <a:off x="5796136" y="2420888"/>
            <a:ext cx="2232248" cy="30963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/>
          <p:cNvSpPr txBox="1"/>
          <p:nvPr/>
        </p:nvSpPr>
        <p:spPr>
          <a:xfrm>
            <a:off x="6156176" y="2636912"/>
            <a:ext cx="1440160" cy="30777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Arduino</a:t>
            </a:r>
            <a:endParaRPr lang="fr-FR" sz="1400" dirty="0"/>
          </a:p>
        </p:txBody>
      </p:sp>
      <p:sp>
        <p:nvSpPr>
          <p:cNvPr id="55" name="ZoneTexte 54"/>
          <p:cNvSpPr txBox="1"/>
          <p:nvPr/>
        </p:nvSpPr>
        <p:spPr>
          <a:xfrm>
            <a:off x="6156176" y="4725144"/>
            <a:ext cx="144016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Linux Embarqué</a:t>
            </a:r>
            <a:endParaRPr lang="fr-FR" sz="1400" dirty="0"/>
          </a:p>
        </p:txBody>
      </p:sp>
      <p:cxnSp>
        <p:nvCxnSpPr>
          <p:cNvPr id="56" name="Connecteur droit avec flèche 55"/>
          <p:cNvCxnSpPr>
            <a:stCxn id="54" idx="2"/>
            <a:endCxn id="58" idx="0"/>
          </p:cNvCxnSpPr>
          <p:nvPr/>
        </p:nvCxnSpPr>
        <p:spPr>
          <a:xfrm>
            <a:off x="6876256" y="2944689"/>
            <a:ext cx="0" cy="11323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7020272" y="3212976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C00000"/>
                </a:solidFill>
              </a:rPr>
              <a:t>Lecture</a:t>
            </a:r>
            <a:endParaRPr lang="fr-FR" i="1" dirty="0">
              <a:solidFill>
                <a:srgbClr val="C00000"/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6228184" y="4077072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Fichier.txt</a:t>
            </a:r>
            <a:endParaRPr lang="fr-FR" sz="1200" dirty="0"/>
          </a:p>
        </p:txBody>
      </p:sp>
      <p:cxnSp>
        <p:nvCxnSpPr>
          <p:cNvPr id="59" name="Connecteur droit avec flèche 58"/>
          <p:cNvCxnSpPr>
            <a:stCxn id="55" idx="0"/>
            <a:endCxn id="58" idx="2"/>
          </p:cNvCxnSpPr>
          <p:nvPr/>
        </p:nvCxnSpPr>
        <p:spPr>
          <a:xfrm flipV="1">
            <a:off x="6876256" y="4354071"/>
            <a:ext cx="0" cy="3710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>
            <a:stCxn id="18" idx="3"/>
            <a:endCxn id="55" idx="1"/>
          </p:cNvCxnSpPr>
          <p:nvPr/>
        </p:nvCxnSpPr>
        <p:spPr>
          <a:xfrm flipV="1">
            <a:off x="5004048" y="4986754"/>
            <a:ext cx="1152128" cy="499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1043608" y="4437112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C00000"/>
                </a:solidFill>
              </a:rPr>
              <a:t>Lecture</a:t>
            </a:r>
            <a:endParaRPr lang="fr-FR" i="1" dirty="0">
              <a:solidFill>
                <a:srgbClr val="C00000"/>
              </a:solidFill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5796136" y="4365104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C00000"/>
                </a:solidFill>
              </a:rPr>
              <a:t>Ecriture</a:t>
            </a:r>
            <a:endParaRPr lang="fr-FR" i="1" dirty="0">
              <a:solidFill>
                <a:srgbClr val="C00000"/>
              </a:solidFill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22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3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800"/>
                            </p:stCondLst>
                            <p:childTnLst>
                              <p:par>
                                <p:cTn id="8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3" grpId="0"/>
      <p:bldP spid="14" grpId="0"/>
      <p:bldP spid="18" grpId="0" animBg="1"/>
      <p:bldP spid="38" grpId="0"/>
      <p:bldP spid="40" grpId="0"/>
      <p:bldP spid="53" grpId="0" animBg="1"/>
      <p:bldP spid="54" grpId="0" animBg="1"/>
      <p:bldP spid="55" grpId="0" animBg="1"/>
      <p:bldP spid="57" grpId="0"/>
      <p:bldP spid="58" grpId="0"/>
      <p:bldP spid="85" grpId="0"/>
      <p:bldP spid="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424936" cy="1066800"/>
          </a:xfrm>
        </p:spPr>
        <p:txBody>
          <a:bodyPr>
            <a:normAutofit fontScale="90000"/>
          </a:bodyPr>
          <a:lstStyle/>
          <a:p>
            <a:pPr marL="109728"/>
            <a:r>
              <a:rPr lang="fr-FR" dirty="0" smtClean="0"/>
              <a:t>IV. Difficultés </a:t>
            </a:r>
            <a:r>
              <a:rPr lang="fr-FR" dirty="0"/>
              <a:t>et pistes </a:t>
            </a:r>
            <a:r>
              <a:rPr lang="fr-FR" dirty="0" smtClean="0"/>
              <a:t>d’améliorations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25112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Difficultés rencontrées:</a:t>
            </a:r>
          </a:p>
          <a:p>
            <a:pPr marL="514350" indent="-514350">
              <a:lnSpc>
                <a:spcPct val="200000"/>
              </a:lnSpc>
            </a:pPr>
            <a:r>
              <a:rPr lang="fr-FR" dirty="0" smtClean="0"/>
              <a:t>Bien </a:t>
            </a:r>
            <a:r>
              <a:rPr lang="fr-FR" dirty="0"/>
              <a:t>régler l’asservissement des </a:t>
            </a:r>
            <a:r>
              <a:rPr lang="fr-FR" dirty="0" smtClean="0"/>
              <a:t>roues</a:t>
            </a:r>
          </a:p>
          <a:p>
            <a:pPr marL="514350" indent="-514350">
              <a:lnSpc>
                <a:spcPct val="200000"/>
              </a:lnSpc>
            </a:pPr>
            <a:r>
              <a:rPr lang="fr-FR" dirty="0" smtClean="0"/>
              <a:t>Réglage des capteurs</a:t>
            </a:r>
          </a:p>
          <a:p>
            <a:pPr marL="514350" indent="-5143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Réduction du temps de latence</a:t>
            </a:r>
          </a:p>
          <a:p>
            <a:pPr marL="514350" indent="-5143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Utilisation de </a:t>
            </a:r>
            <a:r>
              <a:rPr lang="fr-FR" dirty="0"/>
              <a:t>TCP ou </a:t>
            </a:r>
            <a:r>
              <a:rPr lang="fr-FR" dirty="0" smtClean="0"/>
              <a:t>UDP pour la communication</a:t>
            </a:r>
          </a:p>
          <a:p>
            <a:pPr marL="514350" indent="-514350">
              <a:buNone/>
            </a:pPr>
            <a:endParaRPr lang="fr-FR" dirty="0" smtClean="0"/>
          </a:p>
          <a:p>
            <a:pPr marL="514350" indent="-514350">
              <a:buNone/>
            </a:pPr>
            <a:endParaRPr lang="fr-FR" dirty="0" smtClean="0"/>
          </a:p>
        </p:txBody>
      </p:sp>
      <p:sp>
        <p:nvSpPr>
          <p:cNvPr id="4" name="Espace réservé du numéro de diapositive 2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11CB24B-1930-4142-9BB2-0B4FD850C5C5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51930351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 fontScale="90000"/>
          </a:bodyPr>
          <a:lstStyle/>
          <a:p>
            <a:pPr marL="109728"/>
            <a:r>
              <a:rPr lang="fr-FR" dirty="0" smtClean="0"/>
              <a:t>IV. Difficultés </a:t>
            </a:r>
            <a:r>
              <a:rPr lang="fr-FR" dirty="0"/>
              <a:t>et pistes d’amélioration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25112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fr-FR" dirty="0" smtClean="0"/>
              <a:t>Pistes d’amélioration:</a:t>
            </a:r>
          </a:p>
          <a:p>
            <a:pPr marL="457200" indent="-457200">
              <a:lnSpc>
                <a:spcPct val="250000"/>
              </a:lnSpc>
            </a:pPr>
            <a:r>
              <a:rPr lang="fr-FR" dirty="0" smtClean="0"/>
              <a:t>Mettre en œuvre le scénario initial</a:t>
            </a:r>
          </a:p>
          <a:p>
            <a:pPr marL="457200" indent="-457200">
              <a:lnSpc>
                <a:spcPct val="250000"/>
              </a:lnSpc>
            </a:pPr>
            <a:r>
              <a:rPr lang="fr-FR" dirty="0" smtClean="0"/>
              <a:t>Utiliser plus que deux robots</a:t>
            </a:r>
          </a:p>
          <a:p>
            <a:pPr marL="457200" indent="-457200">
              <a:lnSpc>
                <a:spcPct val="250000"/>
              </a:lnSpc>
            </a:pPr>
            <a:r>
              <a:rPr lang="fr-FR" dirty="0" smtClean="0"/>
              <a:t>Ajouter des capteurs sur les robots esclaves</a:t>
            </a:r>
          </a:p>
          <a:p>
            <a:pPr marL="457200" indent="-457200">
              <a:lnSpc>
                <a:spcPct val="250000"/>
              </a:lnSpc>
            </a:pPr>
            <a:endParaRPr lang="fr-FR" dirty="0" smtClean="0"/>
          </a:p>
          <a:p>
            <a:pPr marL="457200" indent="-457200"/>
            <a:endParaRPr lang="fr-FR" dirty="0" smtClean="0"/>
          </a:p>
          <a:p>
            <a:pPr marL="514350" indent="-514350"/>
            <a:endParaRPr lang="fr-FR" dirty="0" smtClean="0"/>
          </a:p>
          <a:p>
            <a:pPr marL="514350" indent="-514350">
              <a:buNone/>
            </a:pPr>
            <a:endParaRPr lang="fr-FR" dirty="0" smtClean="0"/>
          </a:p>
        </p:txBody>
      </p:sp>
      <p:sp>
        <p:nvSpPr>
          <p:cNvPr id="4" name="Espace réservé du numéro de diapositive 2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11CB24B-1930-4142-9BB2-0B4FD850C5C5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683854382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fr-FR" sz="4000" dirty="0" smtClean="0"/>
              <a:t>V. Gestion de projet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algn="l"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Absence de chef de projet</a:t>
            </a:r>
          </a:p>
          <a:p>
            <a:pPr algn="l"/>
            <a:endParaRPr lang="fr-FR" sz="28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fr-FR" sz="2800" dirty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fr-FR" sz="2800" dirty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fr-FR" sz="1400" dirty="0">
              <a:solidFill>
                <a:schemeClr val="tx1"/>
              </a:solidFill>
            </a:endParaRPr>
          </a:p>
          <a:p>
            <a:pPr marL="742950" lvl="1" indent="-285750" algn="l">
              <a:buFont typeface="Wingdings" pitchFamily="2" charset="2"/>
              <a:buChar char="Ø"/>
            </a:pPr>
            <a:endParaRPr lang="fr-FR" sz="1800" dirty="0">
              <a:solidFill>
                <a:schemeClr val="tx1"/>
              </a:solidFill>
            </a:endParaRPr>
          </a:p>
          <a:p>
            <a:pPr lvl="1" algn="l"/>
            <a:endParaRPr lang="fr-FR" sz="1800" dirty="0" smtClean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997" y="2636912"/>
            <a:ext cx="1440160" cy="159496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851920" y="3262142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Travail linéaire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1336102" y="5157192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Ce qui a conduit à …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336102" y="4509120"/>
            <a:ext cx="6044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Panel de compétences diverses</a:t>
            </a:r>
          </a:p>
          <a:p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611560" y="155679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tx2"/>
                </a:solidFill>
              </a:rPr>
              <a:t>1</a:t>
            </a:r>
            <a:r>
              <a:rPr lang="fr-FR" sz="2800" dirty="0" smtClean="0">
                <a:solidFill>
                  <a:schemeClr val="tx2"/>
                </a:solidFill>
              </a:rPr>
              <a:t>. Equipe</a:t>
            </a:r>
            <a:endParaRPr lang="fr-FR" sz="2800" dirty="0">
              <a:solidFill>
                <a:schemeClr val="tx2"/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2900892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fr-FR" sz="4000" dirty="0" smtClean="0"/>
              <a:t>V. Gestion de projet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algn="l"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… Un travail scindé :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fr-FR" sz="1400" dirty="0">
              <a:solidFill>
                <a:schemeClr val="tx1"/>
              </a:solidFill>
            </a:endParaRPr>
          </a:p>
          <a:p>
            <a:pPr marL="742950" lvl="1" indent="-285750" algn="l">
              <a:buFont typeface="Wingdings" pitchFamily="2" charset="2"/>
              <a:buChar char="Ø"/>
            </a:pPr>
            <a:r>
              <a:rPr lang="fr-FR" sz="1800" dirty="0" smtClean="0">
                <a:solidFill>
                  <a:schemeClr val="tx1"/>
                </a:solidFill>
              </a:rPr>
              <a:t>Client</a:t>
            </a:r>
          </a:p>
          <a:p>
            <a:pPr marL="742950" lvl="1" indent="-285750" algn="l">
              <a:buFont typeface="Wingdings" pitchFamily="2" charset="2"/>
              <a:buChar char="Ø"/>
            </a:pPr>
            <a:r>
              <a:rPr lang="fr-FR" sz="1800" dirty="0" smtClean="0">
                <a:solidFill>
                  <a:schemeClr val="tx1"/>
                </a:solidFill>
              </a:rPr>
              <a:t>Serveur</a:t>
            </a:r>
          </a:p>
          <a:p>
            <a:pPr marL="742950" lvl="1" indent="-285750" algn="l">
              <a:buFont typeface="Wingdings" pitchFamily="2" charset="2"/>
              <a:buChar char="Ø"/>
            </a:pPr>
            <a:r>
              <a:rPr lang="fr-FR" sz="1800" dirty="0" smtClean="0">
                <a:solidFill>
                  <a:schemeClr val="tx1"/>
                </a:solidFill>
              </a:rPr>
              <a:t>Robot autonome (obstacles)</a:t>
            </a:r>
          </a:p>
          <a:p>
            <a:pPr lvl="1" algn="l"/>
            <a:endParaRPr lang="fr-FR" sz="1800" dirty="0" smtClean="0">
              <a:solidFill>
                <a:schemeClr val="tx1"/>
              </a:solidFill>
            </a:endParaRPr>
          </a:p>
          <a:p>
            <a:pPr lvl="1" algn="l"/>
            <a:endParaRPr lang="fr-FR" sz="180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Wiki par tout le monde</a:t>
            </a:r>
          </a:p>
          <a:p>
            <a:pPr marL="742950" lvl="1" indent="-285750" algn="l">
              <a:buFont typeface="Wingdings" pitchFamily="2" charset="2"/>
              <a:buChar char="Ø"/>
            </a:pPr>
            <a:endParaRPr lang="fr-FR" sz="1800" dirty="0">
              <a:solidFill>
                <a:schemeClr val="tx1"/>
              </a:solidFill>
            </a:endParaRPr>
          </a:p>
          <a:p>
            <a:pPr lvl="1" algn="l"/>
            <a:endParaRPr lang="fr-FR" sz="1800" dirty="0" smtClean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134" y="4077072"/>
            <a:ext cx="2635746" cy="202640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95536" y="155679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tx2"/>
                </a:solidFill>
              </a:rPr>
              <a:t>1</a:t>
            </a:r>
            <a:r>
              <a:rPr lang="fr-FR" sz="2800" dirty="0" smtClean="0">
                <a:solidFill>
                  <a:schemeClr val="tx2"/>
                </a:solidFill>
              </a:rPr>
              <a:t>. Equipe</a:t>
            </a:r>
            <a:endParaRPr lang="fr-FR" sz="2800" dirty="0">
              <a:solidFill>
                <a:schemeClr val="tx2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31712879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fr-FR" sz="4000" dirty="0" smtClean="0"/>
              <a:t>V. Gestion de projet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325112"/>
          </a:xfrm>
        </p:spPr>
        <p:txBody>
          <a:bodyPr>
            <a:normAutofit/>
          </a:bodyPr>
          <a:lstStyle/>
          <a:p>
            <a:pPr marL="411480" lvl="1" indent="0">
              <a:buNone/>
            </a:pPr>
            <a:r>
              <a:rPr lang="fr-FR" sz="3600" dirty="0" smtClean="0">
                <a:solidFill>
                  <a:schemeClr val="tx2"/>
                </a:solidFill>
              </a:rPr>
              <a:t>2</a:t>
            </a:r>
            <a:r>
              <a:rPr lang="fr-FR" sz="1800" dirty="0" smtClean="0">
                <a:solidFill>
                  <a:schemeClr val="tx2"/>
                </a:solidFill>
              </a:rPr>
              <a:t>. </a:t>
            </a:r>
            <a:r>
              <a:rPr lang="fr-FR" sz="2800" dirty="0" smtClean="0">
                <a:solidFill>
                  <a:schemeClr val="tx2"/>
                </a:solidFill>
              </a:rPr>
              <a:t>Difficultés et freins</a:t>
            </a:r>
          </a:p>
          <a:p>
            <a:pPr marL="411480" lvl="1" indent="0">
              <a:buNone/>
            </a:pPr>
            <a:endParaRPr lang="fr-FR" sz="2800" dirty="0">
              <a:solidFill>
                <a:schemeClr val="tx2"/>
              </a:solidFill>
            </a:endParaRPr>
          </a:p>
          <a:p>
            <a:pPr lvl="1">
              <a:buClr>
                <a:schemeClr val="accent1"/>
              </a:buClr>
              <a:buSzPct val="130000"/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Linux directement (rapidité, langage de script)</a:t>
            </a:r>
          </a:p>
          <a:p>
            <a:pPr lvl="1">
              <a:buClr>
                <a:schemeClr val="accent1"/>
              </a:buClr>
              <a:buSzPct val="130000"/>
              <a:buFont typeface="Arial" pitchFamily="34" charset="0"/>
              <a:buChar char="•"/>
            </a:pPr>
            <a:endParaRPr lang="fr-FR" sz="2400" dirty="0" smtClean="0">
              <a:solidFill>
                <a:schemeClr val="tx1"/>
              </a:solidFill>
            </a:endParaRPr>
          </a:p>
          <a:p>
            <a:pPr lvl="1">
              <a:buClr>
                <a:schemeClr val="accent1"/>
              </a:buClr>
              <a:buSzPct val="130000"/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Trop grand effectif (projets distincts ?)</a:t>
            </a:r>
          </a:p>
          <a:p>
            <a:pPr lvl="1">
              <a:buClr>
                <a:schemeClr val="accent1"/>
              </a:buClr>
              <a:buSzPct val="130000"/>
              <a:buFont typeface="Arial" pitchFamily="34" charset="0"/>
              <a:buChar char="•"/>
            </a:pPr>
            <a:endParaRPr lang="fr-FR" sz="2400" dirty="0">
              <a:solidFill>
                <a:schemeClr val="tx1"/>
              </a:solidFill>
            </a:endParaRPr>
          </a:p>
          <a:p>
            <a:pPr lvl="1">
              <a:buClr>
                <a:schemeClr val="accent1"/>
              </a:buClr>
              <a:buSzPct val="130000"/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Matériel disponible tardivement à temps plein</a:t>
            </a:r>
          </a:p>
          <a:p>
            <a:pPr lvl="1">
              <a:buClr>
                <a:schemeClr val="accent1"/>
              </a:buClr>
              <a:buSzPct val="130000"/>
              <a:buFont typeface="Arial" pitchFamily="34" charset="0"/>
              <a:buChar char="•"/>
            </a:pPr>
            <a:endParaRPr lang="fr-FR" sz="2800" dirty="0" smtClean="0">
              <a:solidFill>
                <a:schemeClr val="tx2"/>
              </a:solidFill>
            </a:endParaRPr>
          </a:p>
          <a:p>
            <a:pPr lvl="1">
              <a:buClr>
                <a:schemeClr val="accent1"/>
              </a:buClr>
              <a:buSzPct val="130000"/>
              <a:buFont typeface="Arial" pitchFamily="34" charset="0"/>
              <a:buChar char="•"/>
            </a:pPr>
            <a:endParaRPr lang="fr-FR" sz="2800" dirty="0">
              <a:solidFill>
                <a:schemeClr val="tx2"/>
              </a:solidFill>
            </a:endParaRPr>
          </a:p>
          <a:p>
            <a:pPr lvl="1">
              <a:buClr>
                <a:schemeClr val="accent1"/>
              </a:buClr>
              <a:buSzPct val="130000"/>
              <a:buFont typeface="Arial" pitchFamily="34" charset="0"/>
              <a:buChar char="•"/>
            </a:pPr>
            <a:endParaRPr lang="fr-FR" sz="2800" dirty="0" smtClean="0">
              <a:solidFill>
                <a:schemeClr val="tx2"/>
              </a:solidFill>
            </a:endParaRPr>
          </a:p>
          <a:p>
            <a:pPr lvl="1">
              <a:buClr>
                <a:schemeClr val="accent1"/>
              </a:buClr>
              <a:buSzPct val="130000"/>
              <a:buFont typeface="Arial" pitchFamily="34" charset="0"/>
              <a:buChar char="•"/>
            </a:pPr>
            <a:endParaRPr lang="fr-FR" sz="2800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14192936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/>
              <a:t>Conclusion</a:t>
            </a:r>
            <a:endParaRPr lang="fr-FR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Démarche ingénieure</a:t>
            </a:r>
          </a:p>
          <a:p>
            <a:endParaRPr lang="fr-FR" dirty="0" smtClean="0"/>
          </a:p>
          <a:p>
            <a:r>
              <a:rPr lang="fr-FR" dirty="0" smtClean="0"/>
              <a:t>Travail coordonnée</a:t>
            </a:r>
          </a:p>
          <a:p>
            <a:endParaRPr lang="fr-FR" dirty="0" smtClean="0"/>
          </a:p>
          <a:p>
            <a:r>
              <a:rPr lang="fr-FR" dirty="0" smtClean="0"/>
              <a:t>Manque de tâches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814192936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Merci de votre attention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fr-FR" dirty="0" smtClean="0"/>
              <a:t>I/ Analyse du sujet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/>
          <a:lstStyle/>
          <a:p>
            <a:pPr marL="925830" lvl="1" indent="-514350">
              <a:lnSpc>
                <a:spcPct val="150000"/>
              </a:lnSpc>
              <a:buFont typeface="+mj-lt"/>
              <a:buAutoNum type="arabicPeriod"/>
            </a:pPr>
            <a:r>
              <a:rPr lang="fr-FR" sz="2800" dirty="0" smtClean="0">
                <a:solidFill>
                  <a:schemeClr val="tx1"/>
                </a:solidFill>
              </a:rPr>
              <a:t>Cahier des charges</a:t>
            </a:r>
          </a:p>
          <a:p>
            <a:pPr marL="925830" lvl="1" indent="-514350">
              <a:lnSpc>
                <a:spcPct val="150000"/>
              </a:lnSpc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fr-FR" sz="2400" dirty="0" smtClean="0">
                <a:solidFill>
                  <a:schemeClr val="tx1"/>
                </a:solidFill>
              </a:rPr>
              <a:t>Développer des robots connectés, sur le thème initial de robots suiveurs</a:t>
            </a:r>
          </a:p>
          <a:p>
            <a:pPr lvl="1">
              <a:lnSpc>
                <a:spcPct val="150000"/>
              </a:lnSpc>
            </a:pPr>
            <a:r>
              <a:rPr lang="fr-FR" sz="2400" dirty="0" smtClean="0"/>
              <a:t> </a:t>
            </a:r>
            <a:r>
              <a:rPr lang="fr-FR" sz="2400" dirty="0" smtClean="0">
                <a:solidFill>
                  <a:schemeClr val="tx1"/>
                </a:solidFill>
              </a:rPr>
              <a:t>un robot-maître, suivi de 2 robots en file indienne. </a:t>
            </a:r>
          </a:p>
          <a:p>
            <a:pPr lvl="1">
              <a:lnSpc>
                <a:spcPct val="150000"/>
              </a:lnSpc>
            </a:pPr>
            <a:r>
              <a:rPr lang="fr-FR" sz="2400" dirty="0" smtClean="0">
                <a:solidFill>
                  <a:schemeClr val="tx1"/>
                </a:solidFill>
              </a:rPr>
              <a:t>Possibilité d’ajout d’autre scénarios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/>
          <a:lstStyle/>
          <a:p>
            <a:r>
              <a:rPr lang="fr-FR" dirty="0" smtClean="0"/>
              <a:t>I/ Analyse du sujet</a:t>
            </a:r>
            <a:endParaRPr lang="fr-FR" dirty="0"/>
          </a:p>
        </p:txBody>
      </p:sp>
      <p:grpSp>
        <p:nvGrpSpPr>
          <p:cNvPr id="3" name="Groupe 35"/>
          <p:cNvGrpSpPr/>
          <p:nvPr/>
        </p:nvGrpSpPr>
        <p:grpSpPr>
          <a:xfrm>
            <a:off x="1475656" y="476672"/>
            <a:ext cx="6120448" cy="5880168"/>
            <a:chOff x="1475656" y="476672"/>
            <a:chExt cx="6120448" cy="5880168"/>
          </a:xfrm>
        </p:grpSpPr>
        <p:grpSp>
          <p:nvGrpSpPr>
            <p:cNvPr id="4" name="Groupe 33"/>
            <p:cNvGrpSpPr/>
            <p:nvPr/>
          </p:nvGrpSpPr>
          <p:grpSpPr>
            <a:xfrm>
              <a:off x="1475656" y="476672"/>
              <a:ext cx="6120448" cy="5880168"/>
              <a:chOff x="1475656" y="476672"/>
              <a:chExt cx="6120448" cy="5880168"/>
            </a:xfrm>
          </p:grpSpPr>
          <p:sp>
            <p:nvSpPr>
              <p:cNvPr id="17" name="ZoneTexte 16"/>
              <p:cNvSpPr txBox="1"/>
              <p:nvPr/>
            </p:nvSpPr>
            <p:spPr>
              <a:xfrm>
                <a:off x="1763688" y="5805264"/>
                <a:ext cx="55446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Robot esclave suit le maître en évitant les obstacles</a:t>
                </a:r>
                <a:endParaRPr lang="fr-FR" dirty="0"/>
              </a:p>
            </p:txBody>
          </p:sp>
          <p:grpSp>
            <p:nvGrpSpPr>
              <p:cNvPr id="5" name="Groupe 32"/>
              <p:cNvGrpSpPr/>
              <p:nvPr/>
            </p:nvGrpSpPr>
            <p:grpSpPr>
              <a:xfrm>
                <a:off x="1475656" y="476672"/>
                <a:ext cx="6120448" cy="5880168"/>
                <a:chOff x="1475656" y="213128"/>
                <a:chExt cx="6120448" cy="5880168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475656" y="2276872"/>
                  <a:ext cx="2052000" cy="1080000"/>
                </a:xfrm>
                <a:prstGeom prst="ellipse">
                  <a:avLst/>
                </a:prstGeom>
                <a:noFill/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" name="Ellipse 10"/>
                <p:cNvSpPr/>
                <p:nvPr/>
              </p:nvSpPr>
              <p:spPr>
                <a:xfrm>
                  <a:off x="5508104" y="2276872"/>
                  <a:ext cx="2088000" cy="1080000"/>
                </a:xfrm>
                <a:prstGeom prst="ellipse">
                  <a:avLst/>
                </a:prstGeom>
                <a:noFill/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" name="Ellipse 11"/>
                <p:cNvSpPr/>
                <p:nvPr/>
              </p:nvSpPr>
              <p:spPr>
                <a:xfrm>
                  <a:off x="3419872" y="3573016"/>
                  <a:ext cx="2088000" cy="1080000"/>
                </a:xfrm>
                <a:prstGeom prst="ellipse">
                  <a:avLst/>
                </a:prstGeom>
                <a:noFill/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1763688" y="5373216"/>
                  <a:ext cx="5472608" cy="72008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" name="ZoneTexte 14"/>
                <p:cNvSpPr txBox="1"/>
                <p:nvPr/>
              </p:nvSpPr>
              <p:spPr>
                <a:xfrm>
                  <a:off x="1763688" y="2661400"/>
                  <a:ext cx="17281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L’utilisateur</a:t>
                  </a:r>
                  <a:endParaRPr lang="fr-FR" dirty="0"/>
                </a:p>
              </p:txBody>
            </p:sp>
            <p:sp>
              <p:nvSpPr>
                <p:cNvPr id="16" name="ZoneTexte 15"/>
                <p:cNvSpPr txBox="1"/>
                <p:nvPr/>
              </p:nvSpPr>
              <p:spPr>
                <a:xfrm>
                  <a:off x="5796136" y="2517384"/>
                  <a:ext cx="172819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fr-FR" dirty="0" smtClean="0"/>
                </a:p>
                <a:p>
                  <a:r>
                    <a:rPr lang="fr-FR" dirty="0" smtClean="0"/>
                    <a:t>Robot Esclave</a:t>
                  </a:r>
                </a:p>
              </p:txBody>
            </p:sp>
            <p:sp>
              <p:nvSpPr>
                <p:cNvPr id="18" name="ZoneTexte 17"/>
                <p:cNvSpPr txBox="1"/>
                <p:nvPr/>
              </p:nvSpPr>
              <p:spPr>
                <a:xfrm>
                  <a:off x="3563888" y="3933056"/>
                  <a:ext cx="23042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Robots connectés</a:t>
                  </a:r>
                  <a:endParaRPr lang="fr-FR" dirty="0"/>
                </a:p>
              </p:txBody>
            </p:sp>
            <p:sp>
              <p:nvSpPr>
                <p:cNvPr id="20" name="Arc 19"/>
                <p:cNvSpPr/>
                <p:nvPr/>
              </p:nvSpPr>
              <p:spPr>
                <a:xfrm rot="7983994">
                  <a:off x="2653338" y="190816"/>
                  <a:ext cx="3528392" cy="3573016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32" name="Connecteur droit avec flèche 31"/>
                <p:cNvCxnSpPr>
                  <a:stCxn id="12" idx="4"/>
                  <a:endCxn id="14" idx="0"/>
                </p:cNvCxnSpPr>
                <p:nvPr/>
              </p:nvCxnSpPr>
              <p:spPr>
                <a:xfrm>
                  <a:off x="4463872" y="4653016"/>
                  <a:ext cx="36120" cy="720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>
              <a:off x="5796136" y="2780928"/>
              <a:ext cx="16049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/>
                <a:t>Robot Maître </a:t>
              </a:r>
              <a:endParaRPr lang="fr-FR" dirty="0"/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467544" y="1700808"/>
            <a:ext cx="3579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Clr>
                <a:schemeClr val="accent6">
                  <a:lumMod val="75000"/>
                </a:schemeClr>
              </a:buClr>
              <a:buFont typeface="+mj-lt"/>
              <a:buAutoNum type="arabicPeriod" startAt="2"/>
            </a:pPr>
            <a:r>
              <a:rPr lang="fr-FR" sz="2800" dirty="0" smtClean="0"/>
              <a:t>Diagramme APTE</a:t>
            </a:r>
            <a:endParaRPr lang="fr-FR" sz="2800" dirty="0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fr-FR" dirty="0" smtClean="0"/>
              <a:t>I/ Analyse du sujet</a:t>
            </a:r>
            <a:endParaRPr lang="fr-FR" dirty="0"/>
          </a:p>
        </p:txBody>
      </p:sp>
      <p:pic>
        <p:nvPicPr>
          <p:cNvPr id="4" name="Espace réservé du contenu 3" descr="Blo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56370"/>
            <a:ext cx="9144000" cy="4701630"/>
          </a:xfrm>
        </p:spPr>
      </p:pic>
      <p:sp>
        <p:nvSpPr>
          <p:cNvPr id="5" name="ZoneTexte 4"/>
          <p:cNvSpPr txBox="1"/>
          <p:nvPr/>
        </p:nvSpPr>
        <p:spPr>
          <a:xfrm>
            <a:off x="467544" y="1700808"/>
            <a:ext cx="3842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Clr>
                <a:schemeClr val="accent6">
                  <a:lumMod val="75000"/>
                </a:schemeClr>
              </a:buClr>
              <a:buFont typeface="+mj-lt"/>
              <a:buAutoNum type="arabicPeriod" startAt="3"/>
            </a:pPr>
            <a:r>
              <a:rPr lang="fr-FR" sz="2800" dirty="0" smtClean="0"/>
              <a:t>Schéma fonctionnel</a:t>
            </a:r>
            <a:endParaRPr lang="fr-FR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fr-FR" dirty="0" smtClean="0"/>
              <a:t>I/ Analyse du sujet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564904"/>
            <a:ext cx="4042792" cy="36998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/>
              <a:t>Robots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Carte </a:t>
            </a:r>
            <a:r>
              <a:rPr lang="fr-FR" sz="2400" dirty="0" err="1" smtClean="0"/>
              <a:t>Serializer</a:t>
            </a:r>
            <a:endParaRPr lang="fr-FR" sz="2400" dirty="0" smtClean="0"/>
          </a:p>
          <a:p>
            <a:pPr>
              <a:lnSpc>
                <a:spcPct val="150000"/>
              </a:lnSpc>
            </a:pPr>
            <a:r>
              <a:rPr lang="fr-FR" sz="2400" dirty="0" smtClean="0"/>
              <a:t>Carte Arduino Yun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Télémètre infrarouge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Routeur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PC de </a:t>
            </a:r>
            <a:r>
              <a:rPr lang="fr-FR" sz="2400" dirty="0" err="1" smtClean="0"/>
              <a:t>developpement</a:t>
            </a:r>
            <a:endParaRPr lang="fr-FR" sz="2400" dirty="0"/>
          </a:p>
        </p:txBody>
      </p:sp>
      <p:pic>
        <p:nvPicPr>
          <p:cNvPr id="1026" name="Picture 2" descr="http://www.google.fr/url?source=imglanding&amp;ct=img&amp;q=http://www.arobose.com/shop/2299/arduino-yun.jpg&amp;sa=X&amp;ei=2Kd2VZTcEMzqUsX5g6gN&amp;ved=0CAkQ8wc&amp;usg=AFQjCNGERgzAx9WcMzXlev2kutpBdoSzV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6223">
            <a:off x="4425295" y="2711386"/>
            <a:ext cx="4286250" cy="28575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467544" y="1700808"/>
            <a:ext cx="4123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Clr>
                <a:schemeClr val="accent6">
                  <a:lumMod val="75000"/>
                </a:schemeClr>
              </a:buClr>
              <a:buFont typeface="+mj-lt"/>
              <a:buAutoNum type="arabicPeriod" startAt="4"/>
            </a:pPr>
            <a:r>
              <a:rPr lang="fr-FR" sz="2800" dirty="0" smtClean="0"/>
              <a:t>Description matériels</a:t>
            </a:r>
            <a:endParaRPr lang="fr-FR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78" y="4581128"/>
            <a:ext cx="2350470" cy="1762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40" y="4631659"/>
            <a:ext cx="2520280" cy="18902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6800"/>
          </a:xfrm>
        </p:spPr>
        <p:txBody>
          <a:bodyPr/>
          <a:lstStyle/>
          <a:p>
            <a:r>
              <a:rPr lang="fr-FR" dirty="0" smtClean="0"/>
              <a:t>I/ Analyse du sujet</a:t>
            </a:r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113949"/>
            <a:ext cx="4823700" cy="269559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559180" y="4005064"/>
            <a:ext cx="0" cy="93610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740352" y="4077072"/>
            <a:ext cx="0" cy="93610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99592" y="3738518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Batterie</a:t>
            </a:r>
            <a:endParaRPr lang="fr-FR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091444" y="350100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Carte </a:t>
            </a:r>
            <a:r>
              <a:rPr lang="fr-FR" sz="1600" dirty="0" err="1" smtClean="0"/>
              <a:t>Serializer</a:t>
            </a:r>
            <a:endParaRPr lang="fr-FR" sz="16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508104" y="4486570"/>
            <a:ext cx="0" cy="989438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679594" y="4809546"/>
            <a:ext cx="0" cy="989438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918869" y="4473116"/>
            <a:ext cx="0" cy="989438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34793" y="5474562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Télémètre 3</a:t>
            </a:r>
            <a:endParaRPr lang="fr-FR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995518" y="5798984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Télémètre 2</a:t>
            </a:r>
            <a:endParaRPr lang="fr-FR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926053" y="5473959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Télémètre 1</a:t>
            </a:r>
            <a:endParaRPr lang="fr-FR" sz="16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660232" y="2852935"/>
            <a:ext cx="1152128" cy="0"/>
          </a:xfrm>
          <a:prstGeom prst="straightConnector1">
            <a:avLst/>
          </a:prstGeom>
          <a:ln w="28575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524959" y="256054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Carte </a:t>
            </a:r>
            <a:r>
              <a:rPr lang="fr-FR" sz="1600" dirty="0" err="1" smtClean="0"/>
              <a:t>Arduino</a:t>
            </a:r>
            <a:endParaRPr lang="fr-FR" sz="16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835696" y="2708920"/>
            <a:ext cx="1152128" cy="0"/>
          </a:xfrm>
          <a:prstGeom prst="straightConnector1">
            <a:avLst/>
          </a:prstGeom>
          <a:ln w="28575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45311" y="2535864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Paquette</a:t>
            </a:r>
            <a:endParaRPr lang="fr-FR" sz="1600" dirty="0"/>
          </a:p>
        </p:txBody>
      </p:sp>
      <p:sp>
        <p:nvSpPr>
          <p:cNvPr id="21" name="ZoneTexte 20"/>
          <p:cNvSpPr txBox="1"/>
          <p:nvPr/>
        </p:nvSpPr>
        <p:spPr>
          <a:xfrm>
            <a:off x="467544" y="1484784"/>
            <a:ext cx="3575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>
                  <a:lumMod val="75000"/>
                </a:schemeClr>
              </a:buClr>
              <a:buFont typeface="+mj-lt"/>
              <a:buAutoNum type="arabicPeriod" startAt="5"/>
            </a:pPr>
            <a:r>
              <a:rPr lang="fr-FR" sz="2400" dirty="0" smtClean="0"/>
              <a:t>Robots maître/esclave</a:t>
            </a:r>
            <a:endParaRPr lang="fr-FR" sz="2400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3028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  <p:bldP spid="19" grpId="0"/>
      <p:bldP spid="20" grpId="0"/>
      <p:bldP spid="23" grpId="0"/>
      <p:bldP spid="25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67544" y="345976"/>
            <a:ext cx="8229600" cy="1066800"/>
          </a:xfrm>
        </p:spPr>
        <p:txBody>
          <a:bodyPr/>
          <a:lstStyle/>
          <a:p>
            <a:pPr marL="857250" indent="-857250">
              <a:buFont typeface="+mj-lt"/>
              <a:buAutoNum type="romanUcPeriod" startAt="2"/>
            </a:pPr>
            <a:r>
              <a:rPr lang="fr-FR" dirty="0" smtClean="0"/>
              <a:t>Mise en place des robots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8107052" cy="792087"/>
          </a:xfrm>
        </p:spPr>
        <p:txBody>
          <a:bodyPr>
            <a:normAutofit fontScale="85000" lnSpcReduction="10000"/>
          </a:bodyPr>
          <a:lstStyle/>
          <a:p>
            <a:pPr marL="566928" indent="-45720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fr-FR" sz="2400" b="1" dirty="0" smtClean="0"/>
              <a:t>Connexions entre les éléments des robots</a:t>
            </a:r>
          </a:p>
          <a:p>
            <a:r>
              <a:rPr lang="fr-FR" sz="1900" dirty="0" smtClean="0"/>
              <a:t>Robot </a:t>
            </a:r>
            <a:r>
              <a:rPr lang="fr-FR" sz="1900" dirty="0"/>
              <a:t>maître : </a:t>
            </a:r>
            <a:r>
              <a:rPr lang="fr-FR" sz="1900" dirty="0" smtClean="0"/>
              <a:t>connexions </a:t>
            </a:r>
            <a:r>
              <a:rPr lang="fr-FR" sz="1900" dirty="0"/>
              <a:t>entre carte </a:t>
            </a:r>
            <a:r>
              <a:rPr lang="fr-FR" sz="1900" dirty="0" err="1"/>
              <a:t>Arduino</a:t>
            </a:r>
            <a:r>
              <a:rPr lang="fr-FR" sz="1900" dirty="0"/>
              <a:t> </a:t>
            </a:r>
            <a:r>
              <a:rPr lang="fr-FR" sz="1900" dirty="0" err="1"/>
              <a:t>Yùn</a:t>
            </a:r>
            <a:r>
              <a:rPr lang="fr-FR" sz="1900" dirty="0"/>
              <a:t> - carte </a:t>
            </a:r>
            <a:r>
              <a:rPr lang="fr-FR" sz="1900" dirty="0" err="1"/>
              <a:t>Serializer</a:t>
            </a:r>
            <a:r>
              <a:rPr lang="fr-FR" sz="1900" dirty="0"/>
              <a:t> </a:t>
            </a:r>
            <a:r>
              <a:rPr lang="fr-FR" sz="1900" dirty="0" smtClean="0"/>
              <a:t>- télémètres</a:t>
            </a:r>
            <a:endParaRPr lang="fr-FR" sz="1900" dirty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15" name="Espace réservé du contenu 1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05"/>
          <a:stretch/>
        </p:blipFill>
        <p:spPr>
          <a:xfrm>
            <a:off x="2195736" y="2204864"/>
            <a:ext cx="4536504" cy="4392837"/>
          </a:xfr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59358108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67544" y="417984"/>
            <a:ext cx="8229600" cy="1066800"/>
          </a:xfrm>
        </p:spPr>
        <p:txBody>
          <a:bodyPr/>
          <a:lstStyle/>
          <a:p>
            <a:pPr marL="857250" indent="-857250"/>
            <a:r>
              <a:rPr lang="fr-FR" dirty="0" smtClean="0"/>
              <a:t>II/ Mise en place des robots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/>
          <a:lstStyle/>
          <a:p>
            <a:r>
              <a:rPr lang="fr-FR" sz="1800" dirty="0" smtClean="0"/>
              <a:t>Robot esclaves : connexions entre carte </a:t>
            </a:r>
            <a:r>
              <a:rPr lang="fr-FR" sz="1800" dirty="0" err="1" smtClean="0"/>
              <a:t>Arduino</a:t>
            </a:r>
            <a:r>
              <a:rPr lang="fr-FR" sz="1800" dirty="0" smtClean="0"/>
              <a:t> </a:t>
            </a:r>
            <a:r>
              <a:rPr lang="fr-FR" sz="1800" dirty="0" err="1" smtClean="0"/>
              <a:t>Yùn</a:t>
            </a:r>
            <a:r>
              <a:rPr lang="fr-FR" sz="1800" dirty="0"/>
              <a:t> </a:t>
            </a:r>
            <a:r>
              <a:rPr lang="fr-FR" sz="1800" dirty="0" smtClean="0"/>
              <a:t>- carte </a:t>
            </a:r>
            <a:r>
              <a:rPr lang="fr-FR" sz="1800" dirty="0" err="1" smtClean="0"/>
              <a:t>Serializer</a:t>
            </a:r>
            <a:r>
              <a:rPr lang="fr-FR" sz="1800" dirty="0" smtClean="0"/>
              <a:t> </a:t>
            </a:r>
          </a:p>
          <a:p>
            <a:endParaRPr lang="fr-FR" dirty="0" smtClean="0"/>
          </a:p>
          <a:p>
            <a:endParaRPr lang="fr-FR" dirty="0"/>
          </a:p>
        </p:txBody>
      </p:sp>
      <p:grpSp>
        <p:nvGrpSpPr>
          <p:cNvPr id="2" name="Groupe 1"/>
          <p:cNvGrpSpPr/>
          <p:nvPr/>
        </p:nvGrpSpPr>
        <p:grpSpPr>
          <a:xfrm>
            <a:off x="755576" y="2301132"/>
            <a:ext cx="7713493" cy="4111287"/>
            <a:chOff x="467544" y="2501936"/>
            <a:chExt cx="7708136" cy="4108431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7858" t="8304" r="20580" b="4510"/>
            <a:stretch/>
          </p:blipFill>
          <p:spPr>
            <a:xfrm rot="5400000">
              <a:off x="389884" y="2579596"/>
              <a:ext cx="2819615" cy="2664296"/>
            </a:xfrm>
            <a:prstGeom prst="rect">
              <a:avLst/>
            </a:prstGeom>
          </p:spPr>
        </p:pic>
        <p:pic>
          <p:nvPicPr>
            <p:cNvPr id="49" name="Image 4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1085"/>
            <a:stretch/>
          </p:blipFill>
          <p:spPr>
            <a:xfrm>
              <a:off x="4552265" y="3485580"/>
              <a:ext cx="3623415" cy="2647340"/>
            </a:xfrm>
            <a:prstGeom prst="rect">
              <a:avLst/>
            </a:prstGeom>
          </p:spPr>
        </p:pic>
        <p:grpSp>
          <p:nvGrpSpPr>
            <p:cNvPr id="3" name="Groupe 1048"/>
            <p:cNvGrpSpPr/>
            <p:nvPr/>
          </p:nvGrpSpPr>
          <p:grpSpPr>
            <a:xfrm>
              <a:off x="2991146" y="2865994"/>
              <a:ext cx="4047969" cy="3744373"/>
              <a:chOff x="2991146" y="2865994"/>
              <a:chExt cx="4047969" cy="3744373"/>
            </a:xfrm>
          </p:grpSpPr>
          <p:grpSp>
            <p:nvGrpSpPr>
              <p:cNvPr id="4" name="Groupe 45"/>
              <p:cNvGrpSpPr/>
              <p:nvPr/>
            </p:nvGrpSpPr>
            <p:grpSpPr>
              <a:xfrm>
                <a:off x="2991147" y="2865994"/>
                <a:ext cx="3575810" cy="1150930"/>
                <a:chOff x="2980703" y="3414842"/>
                <a:chExt cx="3607521" cy="599933"/>
              </a:xfrm>
            </p:grpSpPr>
            <p:grpSp>
              <p:nvGrpSpPr>
                <p:cNvPr id="5" name="Groupe 24"/>
                <p:cNvGrpSpPr/>
                <p:nvPr/>
              </p:nvGrpSpPr>
              <p:grpSpPr>
                <a:xfrm>
                  <a:off x="2980703" y="3414842"/>
                  <a:ext cx="3505736" cy="554751"/>
                  <a:chOff x="3009278" y="3414842"/>
                  <a:chExt cx="3505736" cy="554751"/>
                </a:xfrm>
              </p:grpSpPr>
              <p:cxnSp>
                <p:nvCxnSpPr>
                  <p:cNvPr id="11" name="Connecteur en angle 10"/>
                  <p:cNvCxnSpPr/>
                  <p:nvPr/>
                </p:nvCxnSpPr>
                <p:spPr>
                  <a:xfrm flipV="1">
                    <a:off x="3009278" y="3414842"/>
                    <a:ext cx="3505736" cy="554751"/>
                  </a:xfrm>
                  <a:prstGeom prst="bentConnector3">
                    <a:avLst>
                      <a:gd name="adj1" fmla="val 16648"/>
                    </a:avLst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Connecteur droit 17"/>
                  <p:cNvCxnSpPr/>
                  <p:nvPr/>
                </p:nvCxnSpPr>
                <p:spPr>
                  <a:xfrm flipV="1">
                    <a:off x="6515014" y="3414843"/>
                    <a:ext cx="0" cy="395018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" name="Groupe 44"/>
                <p:cNvGrpSpPr/>
                <p:nvPr/>
              </p:nvGrpSpPr>
              <p:grpSpPr>
                <a:xfrm>
                  <a:off x="2987824" y="3590166"/>
                  <a:ext cx="3600400" cy="424609"/>
                  <a:chOff x="2987824" y="3590166"/>
                  <a:chExt cx="3600400" cy="424609"/>
                </a:xfrm>
              </p:grpSpPr>
              <p:cxnSp>
                <p:nvCxnSpPr>
                  <p:cNvPr id="27" name="Connecteur droit 26"/>
                  <p:cNvCxnSpPr/>
                  <p:nvPr/>
                </p:nvCxnSpPr>
                <p:spPr>
                  <a:xfrm>
                    <a:off x="2987824" y="4014775"/>
                    <a:ext cx="1008112" cy="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Connecteur droit 28"/>
                  <p:cNvCxnSpPr/>
                  <p:nvPr/>
                </p:nvCxnSpPr>
                <p:spPr>
                  <a:xfrm flipV="1">
                    <a:off x="3995936" y="3595708"/>
                    <a:ext cx="0" cy="419067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Connecteur droit 30"/>
                  <p:cNvCxnSpPr/>
                  <p:nvPr/>
                </p:nvCxnSpPr>
                <p:spPr>
                  <a:xfrm>
                    <a:off x="3995936" y="3595708"/>
                    <a:ext cx="2592288" cy="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Connecteur droit 33"/>
                  <p:cNvCxnSpPr/>
                  <p:nvPr/>
                </p:nvCxnSpPr>
                <p:spPr>
                  <a:xfrm flipV="1">
                    <a:off x="6588224" y="3590166"/>
                    <a:ext cx="0" cy="219695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" name="Groupe 1047"/>
              <p:cNvGrpSpPr/>
              <p:nvPr/>
            </p:nvGrpSpPr>
            <p:grpSpPr>
              <a:xfrm>
                <a:off x="2991146" y="4103346"/>
                <a:ext cx="4047969" cy="2507021"/>
                <a:chOff x="2991146" y="4103346"/>
                <a:chExt cx="4047969" cy="2507021"/>
              </a:xfrm>
            </p:grpSpPr>
            <p:cxnSp>
              <p:nvCxnSpPr>
                <p:cNvPr id="1028" name="Connecteur en angle 1027"/>
                <p:cNvCxnSpPr/>
                <p:nvPr/>
              </p:nvCxnSpPr>
              <p:spPr>
                <a:xfrm>
                  <a:off x="2991146" y="4103346"/>
                  <a:ext cx="3791836" cy="2277982"/>
                </a:xfrm>
                <a:prstGeom prst="bentConnector3">
                  <a:avLst>
                    <a:gd name="adj1" fmla="val 26446"/>
                  </a:avLst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31" name="Connecteur droit 1030"/>
                <p:cNvCxnSpPr/>
                <p:nvPr/>
              </p:nvCxnSpPr>
              <p:spPr>
                <a:xfrm>
                  <a:off x="6782982" y="6021288"/>
                  <a:ext cx="0" cy="36004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38" name="Connecteur en angle 1037"/>
                <p:cNvCxnSpPr/>
                <p:nvPr/>
              </p:nvCxnSpPr>
              <p:spPr>
                <a:xfrm>
                  <a:off x="2991146" y="4162095"/>
                  <a:ext cx="4047969" cy="2448272"/>
                </a:xfrm>
                <a:prstGeom prst="bentConnector3">
                  <a:avLst>
                    <a:gd name="adj1" fmla="val 14278"/>
                  </a:avLst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5" name="Connecteur droit 1044"/>
                <p:cNvCxnSpPr/>
                <p:nvPr/>
              </p:nvCxnSpPr>
              <p:spPr>
                <a:xfrm>
                  <a:off x="7039115" y="6021288"/>
                  <a:ext cx="0" cy="589079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34874053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257</TotalTime>
  <Words>705</Words>
  <Application>Microsoft Office PowerPoint</Application>
  <PresentationFormat>Affichage à l'écran (4:3)</PresentationFormat>
  <Paragraphs>247</Paragraphs>
  <Slides>29</Slides>
  <Notes>2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Urbain</vt:lpstr>
      <vt:lpstr>Projet Robotique: réalisation de robots suiveur</vt:lpstr>
      <vt:lpstr>Plan</vt:lpstr>
      <vt:lpstr>I/ Analyse du sujet</vt:lpstr>
      <vt:lpstr>I/ Analyse du sujet</vt:lpstr>
      <vt:lpstr>I/ Analyse du sujet</vt:lpstr>
      <vt:lpstr>I/ Analyse du sujet</vt:lpstr>
      <vt:lpstr>I/ Analyse du sujet</vt:lpstr>
      <vt:lpstr>Mise en place des robots</vt:lpstr>
      <vt:lpstr>II/ Mise en place des robots</vt:lpstr>
      <vt:lpstr>II/ Mise en place des robots</vt:lpstr>
      <vt:lpstr>II/ Mise en place des robots</vt:lpstr>
      <vt:lpstr>II/ Mise en place des robots</vt:lpstr>
      <vt:lpstr>II/ Mise en place des robots </vt:lpstr>
      <vt:lpstr>II/ Mise en place des robots</vt:lpstr>
      <vt:lpstr>II/ Mise en place des robots</vt:lpstr>
      <vt:lpstr>II/ Mise en place des robots</vt:lpstr>
      <vt:lpstr>III/ Mise en œuvre du projet</vt:lpstr>
      <vt:lpstr>III/ Mise en œuvre du projet</vt:lpstr>
      <vt:lpstr>III/ Mise en œuvre du projet</vt:lpstr>
      <vt:lpstr>III/ Mise en œuvre du projet</vt:lpstr>
      <vt:lpstr>III/ Mise en œuvre du projet</vt:lpstr>
      <vt:lpstr>III/ Mise en œuvre du projet</vt:lpstr>
      <vt:lpstr>IV. Difficultés et pistes d’améliorations</vt:lpstr>
      <vt:lpstr>IV. Difficultés et pistes d’amélioration</vt:lpstr>
      <vt:lpstr>V. Gestion de projet</vt:lpstr>
      <vt:lpstr>V. Gestion de projet</vt:lpstr>
      <vt:lpstr>V. Gestion de projet</vt:lpstr>
      <vt:lpstr>Conclusion</vt:lpstr>
      <vt:lpstr>Merci de votre attention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Chachou le chou</dc:creator>
  <cp:lastModifiedBy>Chachou le chou</cp:lastModifiedBy>
  <cp:revision>35</cp:revision>
  <dcterms:created xsi:type="dcterms:W3CDTF">2015-06-09T06:15:02Z</dcterms:created>
  <dcterms:modified xsi:type="dcterms:W3CDTF">2015-06-10T06:11:30Z</dcterms:modified>
</cp:coreProperties>
</file>